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mov" ContentType="video/quicktime"/>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87"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
          <a:latin typeface="Times"/>
          <a:ea typeface="Times"/>
          <a:cs typeface="Time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FAFA"/>
          </a:solidFill>
        </a:fill>
      </a:tcStyle>
    </a:wholeTbl>
    <a:band2H>
      <a:tcTxStyle/>
      <a:tcStyle>
        <a:tcBdr/>
        <a:fill>
          <a:solidFill>
            <a:srgbClr val="FAFDFD"/>
          </a:solidFill>
        </a:fill>
      </a:tcStyle>
    </a:band2H>
    <a:firstCol>
      <a:tcTxStyle b="on" i="off">
        <a:font>
          <a:latin typeface="Times"/>
          <a:ea typeface="Times"/>
          <a:cs typeface="Times"/>
        </a:font>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firstCol>
    <a:lastRow>
      <a:tcTxStyle b="on" i="off">
        <a:font>
          <a:latin typeface="Times"/>
          <a:ea typeface="Times"/>
          <a:cs typeface="Time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lastRow>
    <a:firstRow>
      <a:tcTxStyle b="on" i="off">
        <a:font>
          <a:latin typeface="Times"/>
          <a:ea typeface="Times"/>
          <a:cs typeface="Time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firstRow>
  </a:tblStyle>
  <a:tblStyle styleId="{4A9BC294-FFE2-49D5-8D69-9E1BD2C41BD5}"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FAFA"/>
          </a:solidFill>
        </a:fill>
      </a:tcStyle>
    </a:wholeTbl>
    <a:band2H>
      <a:tcTxStyle/>
      <a:tcStyle>
        <a:tcBdr/>
        <a:fill>
          <a:solidFill>
            <a:srgbClr val="FAFDFD"/>
          </a:solidFill>
        </a:fill>
      </a:tcStyle>
    </a:band2H>
    <a:firstCol>
      <a:tcTxStyle b="on" i="off">
        <a:font>
          <a:latin typeface="Gill Sans SemiBold"/>
          <a:ea typeface="Gill Sans SemiBold"/>
          <a:cs typeface="Gill Sans SemiBold"/>
        </a:font>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firstCol>
    <a:lastRow>
      <a:tcTxStyle b="on" i="off">
        <a:font>
          <a:latin typeface="Gill Sans SemiBold"/>
          <a:ea typeface="Gill Sans SemiBold"/>
          <a:cs typeface="Gill Sans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lastRow>
    <a:firstRow>
      <a:tcTxStyle b="on" i="off">
        <a:font>
          <a:latin typeface="Gill Sans SemiBold"/>
          <a:ea typeface="Gill Sans SemiBold"/>
          <a:cs typeface="Gill Sans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30"/>
    <p:restoredTop sz="93670"/>
  </p:normalViewPr>
  <p:slideViewPr>
    <p:cSldViewPr snapToGrid="0" snapToObjects="1">
      <p:cViewPr varScale="1">
        <p:scale>
          <a:sx n="67" d="100"/>
          <a:sy n="67" d="100"/>
        </p:scale>
        <p:origin x="14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1143000" y="685800"/>
            <a:ext cx="4572000" cy="3429000"/>
          </a:xfrm>
          <a:prstGeom prst="rect">
            <a:avLst/>
          </a:prstGeom>
        </p:spPr>
        <p:txBody>
          <a:bodyPr/>
          <a:lstStyle/>
          <a:p>
            <a:endParaRPr/>
          </a:p>
        </p:txBody>
      </p:sp>
      <p:sp>
        <p:nvSpPr>
          <p:cNvPr id="170" name="Shape 17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91485904"/>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7124700" y="1968500"/>
            <a:ext cx="4216400" cy="5626100"/>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98" name="Shape 98"/>
          <p:cNvSpPr>
            <a:spLocks noGrp="1"/>
          </p:cNvSpPr>
          <p:nvPr>
            <p:ph type="title"/>
          </p:nvPr>
        </p:nvSpPr>
        <p:spPr>
          <a:xfrm>
            <a:off x="635000" y="1409700"/>
            <a:ext cx="5867400" cy="3302000"/>
          </a:xfrm>
          <a:prstGeom prst="rect">
            <a:avLst/>
          </a:prstGeom>
        </p:spPr>
        <p:txBody>
          <a:bodyPr anchor="b"/>
          <a:lstStyle>
            <a:lvl1pPr>
              <a:defRPr sz="7000"/>
            </a:lvl1pPr>
          </a:lstStyle>
          <a:p>
            <a:r>
              <a:t>Title Text</a:t>
            </a:r>
          </a:p>
        </p:txBody>
      </p:sp>
      <p:sp>
        <p:nvSpPr>
          <p:cNvPr id="99" name="Shape 99"/>
          <p:cNvSpPr>
            <a:spLocks noGrp="1"/>
          </p:cNvSpPr>
          <p:nvPr>
            <p:ph type="body" sz="quarter" idx="1"/>
          </p:nvPr>
        </p:nvSpPr>
        <p:spPr>
          <a:xfrm>
            <a:off x="635000" y="4787900"/>
            <a:ext cx="5867400" cy="3302000"/>
          </a:xfrm>
          <a:prstGeom prst="rect">
            <a:avLst/>
          </a:prstGeom>
        </p:spPr>
        <p:txBody>
          <a:bodyPr anchor="t"/>
          <a:lstStyle>
            <a:lvl1pPr marL="0" indent="0">
              <a:spcBef>
                <a:spcPts val="0"/>
              </a:spcBef>
              <a:buSzTx/>
              <a:buNone/>
              <a:defRPr sz="3400"/>
            </a:lvl1pPr>
            <a:lvl2pPr marL="0" indent="0">
              <a:spcBef>
                <a:spcPts val="0"/>
              </a:spcBef>
              <a:buSzTx/>
              <a:buNone/>
              <a:defRPr sz="3400"/>
            </a:lvl2pPr>
            <a:lvl3pPr marL="0" indent="0">
              <a:spcBef>
                <a:spcPts val="0"/>
              </a:spcBef>
              <a:buSzTx/>
              <a:buNone/>
              <a:defRPr sz="3400"/>
            </a:lvl3pPr>
            <a:lvl4pPr marL="0" indent="0">
              <a:spcBef>
                <a:spcPts val="0"/>
              </a:spcBef>
              <a:buSzTx/>
              <a:buNone/>
              <a:defRPr sz="3400"/>
            </a:lvl4pPr>
            <a:lvl5pPr marL="0" indent="0">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7175500" y="2882900"/>
            <a:ext cx="4102100" cy="5473700"/>
          </a:xfrm>
          <a:prstGeom prst="rect">
            <a:avLst/>
          </a:prstGeom>
        </p:spPr>
        <p:txBody>
          <a:bodyPr lIns="91439" tIns="45719" rIns="91439" bIns="45719" anchor="t"/>
          <a:lstStyle/>
          <a:p>
            <a:endParaRPr/>
          </a:p>
        </p:txBody>
      </p:sp>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135" name="Shape 135"/>
          <p:cNvSpPr>
            <a:spLocks noGrp="1"/>
          </p:cNvSpPr>
          <p:nvPr>
            <p:ph type="sldNum" sz="quarter" idx="2"/>
          </p:nvPr>
        </p:nvSpPr>
        <p:spPr>
          <a:xfrm>
            <a:off x="11709400" y="9156700"/>
            <a:ext cx="317500" cy="368300"/>
          </a:xfrm>
          <a:prstGeom prst="rect">
            <a:avLst/>
          </a:prstGeom>
          <a:ln w="9525">
            <a:round/>
          </a:ln>
        </p:spPr>
        <p:txBody>
          <a:bodyPr lIns="38100" tIns="38100" rIns="38100" bIns="38100"/>
          <a:lstStyle>
            <a:lvl1pPr algn="r" defTabSz="1295400">
              <a:defRPr>
                <a:uFill>
                  <a:solidFill>
                    <a:srgbClr val="000000"/>
                  </a:solidFill>
                </a:u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 Blank copy">
    <p:spTree>
      <p:nvGrpSpPr>
        <p:cNvPr id="1" name=""/>
        <p:cNvGrpSpPr/>
        <p:nvPr/>
      </p:nvGrpSpPr>
      <p:grpSpPr>
        <a:xfrm>
          <a:off x="0" y="0"/>
          <a:ext cx="0" cy="0"/>
          <a:chOff x="0" y="0"/>
          <a:chExt cx="0" cy="0"/>
        </a:xfrm>
      </p:grpSpPr>
      <p:sp>
        <p:nvSpPr>
          <p:cNvPr id="142" name="Shape 142"/>
          <p:cNvSpPr>
            <a:spLocks noGrp="1"/>
          </p:cNvSpPr>
          <p:nvPr>
            <p:ph type="sldNum" sz="quarter" idx="2"/>
          </p:nvPr>
        </p:nvSpPr>
        <p:spPr>
          <a:xfrm>
            <a:off x="11709400" y="9156700"/>
            <a:ext cx="317500" cy="368300"/>
          </a:xfrm>
          <a:prstGeom prst="rect">
            <a:avLst/>
          </a:prstGeom>
          <a:ln w="9525">
            <a:round/>
          </a:ln>
        </p:spPr>
        <p:txBody>
          <a:bodyPr lIns="38100" tIns="38100" rIns="38100" bIns="38100"/>
          <a:lstStyle>
            <a:lvl1pPr algn="r" defTabSz="1295400">
              <a:defRPr>
                <a:uFill>
                  <a:solidFill>
                    <a:srgbClr val="000000"/>
                  </a:solidFill>
                </a:u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 Blank copy 1">
    <p:spTree>
      <p:nvGrpSpPr>
        <p:cNvPr id="1" name=""/>
        <p:cNvGrpSpPr/>
        <p:nvPr/>
      </p:nvGrpSpPr>
      <p:grpSpPr>
        <a:xfrm>
          <a:off x="0" y="0"/>
          <a:ext cx="0" cy="0"/>
          <a:chOff x="0" y="0"/>
          <a:chExt cx="0" cy="0"/>
        </a:xfrm>
      </p:grpSpPr>
      <p:sp>
        <p:nvSpPr>
          <p:cNvPr id="149" name="Shape 149"/>
          <p:cNvSpPr>
            <a:spLocks noGrp="1"/>
          </p:cNvSpPr>
          <p:nvPr>
            <p:ph type="sldNum" sz="quarter" idx="2"/>
          </p:nvPr>
        </p:nvSpPr>
        <p:spPr>
          <a:xfrm>
            <a:off x="11709400" y="9156700"/>
            <a:ext cx="317500" cy="368300"/>
          </a:xfrm>
          <a:prstGeom prst="rect">
            <a:avLst/>
          </a:prstGeom>
          <a:ln w="9525">
            <a:round/>
          </a:ln>
        </p:spPr>
        <p:txBody>
          <a:bodyPr lIns="38100" tIns="38100" rIns="38100" bIns="38100"/>
          <a:lstStyle>
            <a:lvl1pPr algn="r" defTabSz="1295400">
              <a:defRPr>
                <a:uFill>
                  <a:solidFill>
                    <a:srgbClr val="000000"/>
                  </a:solidFill>
                </a:u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 Blank copy 2">
    <p:spTree>
      <p:nvGrpSpPr>
        <p:cNvPr id="1" name=""/>
        <p:cNvGrpSpPr/>
        <p:nvPr/>
      </p:nvGrpSpPr>
      <p:grpSpPr>
        <a:xfrm>
          <a:off x="0" y="0"/>
          <a:ext cx="0" cy="0"/>
          <a:chOff x="0" y="0"/>
          <a:chExt cx="0" cy="0"/>
        </a:xfrm>
      </p:grpSpPr>
      <p:sp>
        <p:nvSpPr>
          <p:cNvPr id="156" name="Shape 156"/>
          <p:cNvSpPr>
            <a:spLocks noGrp="1"/>
          </p:cNvSpPr>
          <p:nvPr>
            <p:ph type="sldNum" sz="quarter" idx="2"/>
          </p:nvPr>
        </p:nvSpPr>
        <p:spPr>
          <a:xfrm>
            <a:off x="11709400" y="9156700"/>
            <a:ext cx="317500" cy="368300"/>
          </a:xfrm>
          <a:prstGeom prst="rect">
            <a:avLst/>
          </a:prstGeom>
          <a:ln w="9525">
            <a:round/>
          </a:ln>
        </p:spPr>
        <p:txBody>
          <a:bodyPr lIns="38100" tIns="38100" rIns="38100" bIns="38100"/>
          <a:lstStyle>
            <a:lvl1pPr algn="r" defTabSz="1295400">
              <a:defRPr>
                <a:uFill>
                  <a:solidFill>
                    <a:srgbClr val="000000"/>
                  </a:solidFill>
                </a:u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Shape 61"/>
          <p:cNvSpPr>
            <a:spLocks noGrp="1"/>
          </p:cNvSpPr>
          <p:nvPr>
            <p:ph type="title"/>
          </p:nvPr>
        </p:nvSpPr>
        <p:spPr>
          <a:xfrm>
            <a:off x="1270000" y="2971800"/>
            <a:ext cx="10464800" cy="3810000"/>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2438400" y="1638300"/>
            <a:ext cx="8128000" cy="4559300"/>
          </a:xfrm>
          <a:prstGeom prst="rect">
            <a:avLst/>
          </a:prstGeom>
        </p:spPr>
        <p:txBody>
          <a:bodyPr lIns="91439" tIns="45719" rIns="91439" bIns="45719" anchor="t"/>
          <a:lstStyle/>
          <a:p>
            <a:endParaRPr/>
          </a:p>
        </p:txBody>
      </p:sp>
      <p:sp>
        <p:nvSpPr>
          <p:cNvPr id="70" name="Shape 70"/>
          <p:cNvSpPr>
            <a:spLocks noGrp="1"/>
          </p:cNvSpPr>
          <p:nvPr>
            <p:ph type="title"/>
          </p:nvPr>
        </p:nvSpPr>
        <p:spPr>
          <a:xfrm>
            <a:off x="1270000" y="7366000"/>
            <a:ext cx="10464800" cy="1701800"/>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Shape 78"/>
          <p:cNvSpPr>
            <a:spLocks noGrp="1"/>
          </p:cNvSpPr>
          <p:nvPr>
            <p:ph type="pic" sz="half" idx="13"/>
          </p:nvPr>
        </p:nvSpPr>
        <p:spPr>
          <a:xfrm>
            <a:off x="2438400" y="1638300"/>
            <a:ext cx="8128000" cy="4559300"/>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79" name="Shape 79"/>
          <p:cNvSpPr>
            <a:spLocks noGrp="1"/>
          </p:cNvSpPr>
          <p:nvPr>
            <p:ph type="title"/>
          </p:nvPr>
        </p:nvSpPr>
        <p:spPr>
          <a:xfrm>
            <a:off x="1270000" y="7366000"/>
            <a:ext cx="10464800" cy="1701800"/>
          </a:xfrm>
          <a:prstGeom prst="rect">
            <a:avLst/>
          </a:prstGeom>
        </p:spPr>
        <p:txBody>
          <a:bodyPr/>
          <a:lstStyle/>
          <a:p>
            <a:r>
              <a:t>Title Text</a:t>
            </a:r>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7124700" y="1968500"/>
            <a:ext cx="4216400" cy="5626100"/>
          </a:xfrm>
          <a:prstGeom prst="rect">
            <a:avLst/>
          </a:prstGeom>
        </p:spPr>
        <p:txBody>
          <a:bodyPr lIns="91439" tIns="45719" rIns="91439" bIns="45719" anchor="t"/>
          <a:lstStyle/>
          <a:p>
            <a:endParaRPr/>
          </a:p>
        </p:txBody>
      </p:sp>
      <p:sp>
        <p:nvSpPr>
          <p:cNvPr id="88" name="Shape 88"/>
          <p:cNvSpPr>
            <a:spLocks noGrp="1"/>
          </p:cNvSpPr>
          <p:nvPr>
            <p:ph type="title"/>
          </p:nvPr>
        </p:nvSpPr>
        <p:spPr>
          <a:xfrm>
            <a:off x="635000" y="1409700"/>
            <a:ext cx="5867400" cy="3302000"/>
          </a:xfrm>
          <a:prstGeom prst="rect">
            <a:avLst/>
          </a:prstGeom>
        </p:spPr>
        <p:txBody>
          <a:bodyPr anchor="b"/>
          <a:lstStyle>
            <a:lvl1pPr>
              <a:defRPr sz="7000"/>
            </a:lvl1pPr>
          </a:lstStyle>
          <a:p>
            <a:r>
              <a:t>Title Text</a:t>
            </a:r>
          </a:p>
        </p:txBody>
      </p:sp>
      <p:sp>
        <p:nvSpPr>
          <p:cNvPr id="89" name="Shape 89"/>
          <p:cNvSpPr>
            <a:spLocks noGrp="1"/>
          </p:cNvSpPr>
          <p:nvPr>
            <p:ph type="body" sz="quarter" idx="1"/>
          </p:nvPr>
        </p:nvSpPr>
        <p:spPr>
          <a:xfrm>
            <a:off x="635000" y="4787900"/>
            <a:ext cx="5867400" cy="3302000"/>
          </a:xfrm>
          <a:prstGeom prst="rect">
            <a:avLst/>
          </a:prstGeom>
        </p:spPr>
        <p:txBody>
          <a:bodyPr anchor="t"/>
          <a:lstStyle>
            <a:lvl1pPr marL="0" indent="0">
              <a:spcBef>
                <a:spcPts val="0"/>
              </a:spcBef>
              <a:buSzTx/>
              <a:buNone/>
              <a:defRPr sz="3400"/>
            </a:lvl1pPr>
            <a:lvl2pPr marL="0" indent="0">
              <a:spcBef>
                <a:spcPts val="0"/>
              </a:spcBef>
              <a:buSzTx/>
              <a:buNone/>
              <a:defRPr sz="3400"/>
            </a:lvl2pPr>
            <a:lvl3pPr marL="0" indent="0">
              <a:spcBef>
                <a:spcPts val="0"/>
              </a:spcBef>
              <a:buSzTx/>
              <a:buNone/>
              <a:defRPr sz="3400"/>
            </a:lvl3pPr>
            <a:lvl4pPr marL="0" indent="0">
              <a:spcBef>
                <a:spcPts val="0"/>
              </a:spcBef>
              <a:buSzTx/>
              <a:buNone/>
              <a:defRPr sz="3400"/>
            </a:lvl4pPr>
            <a:lvl5pPr marL="0" indent="0">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r>
              <a:t>Title Text</a:t>
            </a:r>
          </a:p>
        </p:txBody>
      </p:sp>
      <p:sp>
        <p:nvSpPr>
          <p:cNvPr id="4" name="Shape 4"/>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algn="ctr" defTabSz="584200">
              <a:defRPr sz="1800">
                <a:latin typeface="+mn-lt"/>
                <a:ea typeface="+mn-ea"/>
                <a:cs typeface="+mn-cs"/>
                <a:sym typeface="Gill San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spd="med"/>
  <p:txStyles>
    <p:titleStyle>
      <a:lvl1pPr marL="0" marR="0" indent="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5pPr>
      <a:lvl6pPr marL="30226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6pPr>
      <a:lvl7pPr marL="33782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7pPr>
      <a:lvl8pPr marL="37338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8pPr>
      <a:lvl9pPr marL="40894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eg"/><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png"/><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s://commons.wikimedia.org/wiki/File:Taipei_101_Tuned_Mass_Damper.png" TargetMode="External"/><Relationship Id="rId5" Type="http://schemas.openxmlformats.org/officeDocument/2006/relationships/hyperlink" Target="https://commons.wikimedia.org/wiki/File:Taipei_101_Tuned_Mass_Damper_2010.jpg" TargetMode="External"/><Relationship Id="rId6" Type="http://schemas.openxmlformats.org/officeDocument/2006/relationships/image" Target="../media/image32.jpeg"/><Relationship Id="rId7" Type="http://schemas.openxmlformats.org/officeDocument/2006/relationships/hyperlink" Target="https://commons.wikimedia.org/wiki/File:Taipei101.portrait.altonthompson.jpg" TargetMode="External"/><Relationship Id="rId1" Type="http://schemas.openxmlformats.org/officeDocument/2006/relationships/slideLayout" Target="../slideLayouts/slideLayout14.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hyperlink" Target="http://www.fhwa.dot.gov/publications/publicroads/96fall/p96au17.cfm" TargetMode="External"/><Relationship Id="rId1" Type="http://schemas.openxmlformats.org/officeDocument/2006/relationships/slideLayout" Target="../slideLayouts/slideLayout14.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35.png"/><Relationship Id="rId5" Type="http://schemas.openxmlformats.org/officeDocument/2006/relationships/hyperlink" Target="http://www.rubberimpex.com/RubberParts/SXRP02.htm" TargetMode="External"/><Relationship Id="rId6" Type="http://schemas.openxmlformats.org/officeDocument/2006/relationships/image" Target="../media/image36.jpeg"/><Relationship Id="rId7" Type="http://schemas.openxmlformats.org/officeDocument/2006/relationships/hyperlink" Target="http://old.enea.it/com/ingl/New_ingl/research/sust_eco_dev/seismic_protection.html" TargetMode="External"/><Relationship Id="rId1" Type="http://schemas.microsoft.com/office/2007/relationships/media" Target="../media/media1.mov"/><Relationship Id="rId2" Type="http://schemas.openxmlformats.org/officeDocument/2006/relationships/video" Target="../media/media1.mo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37.png"/><Relationship Id="rId5" Type="http://schemas.openxmlformats.org/officeDocument/2006/relationships/hyperlink" Target="http://www.youtube.com/user/YamachanUS?feature=watch" TargetMode="External"/><Relationship Id="rId6" Type="http://schemas.openxmlformats.org/officeDocument/2006/relationships/hyperlink" Target="http://www.youtube.com/watch?v=NisWbAXfyWI" TargetMode="External"/><Relationship Id="rId1" Type="http://schemas.microsoft.com/office/2007/relationships/media" Target="../media/media2.mov"/><Relationship Id="rId2" Type="http://schemas.openxmlformats.org/officeDocument/2006/relationships/video" Target="../media/media2.mo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hyperlink" Target="http://earthobservatory.nasa.gov/Features/Tectonics/"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9.png"/><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42.png"/><Relationship Id="rId5" Type="http://schemas.openxmlformats.org/officeDocument/2006/relationships/hyperlink" Target="http://www.youtube.com/user/judypillsgarland69?feature=watch" TargetMode="External"/><Relationship Id="rId1" Type="http://schemas.microsoft.com/office/2007/relationships/media" Target="../media/media3.mov"/><Relationship Id="rId2" Type="http://schemas.openxmlformats.org/officeDocument/2006/relationships/video" Target="../media/media3.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png"/><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hyperlink" Target="http://ptwc.weather.gov/"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9.jpeg"/><Relationship Id="rId3" Type="http://schemas.openxmlformats.org/officeDocument/2006/relationships/hyperlink" Target="https://www.eeri.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17.xml"/><Relationship Id="rId2"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earthquake.usgs.gov/regional/nca/qmap/marin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3" y="8900"/>
            <a:ext cx="12972805" cy="8536106"/>
          </a:xfrm>
          <a:prstGeom prst="rect">
            <a:avLst/>
          </a:prstGeom>
          <a:noFill/>
          <a:extLst>
            <a:ext uri="{909E8E84-426E-40DD-AFC4-6F175D3DCCD1}">
              <a14:hiddenFill xmlns:a14="http://schemas.microsoft.com/office/drawing/2010/main">
                <a:solidFill>
                  <a:srgbClr val="FFFFFF"/>
                </a:solidFill>
              </a14:hiddenFill>
            </a:ext>
          </a:extLst>
        </p:spPr>
      </p:pic>
      <p:sp>
        <p:nvSpPr>
          <p:cNvPr id="174" name="Shape 174"/>
          <p:cNvSpPr/>
          <p:nvPr/>
        </p:nvSpPr>
        <p:spPr>
          <a:xfrm>
            <a:off x="1799646" y="806724"/>
            <a:ext cx="9469120" cy="2066138"/>
          </a:xfrm>
          <a:prstGeom prst="rect">
            <a:avLst/>
          </a:prstGeom>
          <a:solidFill>
            <a:srgbClr val="FFFFFF">
              <a:alpha val="39000"/>
            </a:srgbClr>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5" name="Shape 175"/>
          <p:cNvSpPr/>
          <p:nvPr/>
        </p:nvSpPr>
        <p:spPr>
          <a:xfrm>
            <a:off x="3538328" y="3867305"/>
            <a:ext cx="5678190" cy="2122677"/>
          </a:xfrm>
          <a:prstGeom prst="rect">
            <a:avLst/>
          </a:prstGeom>
          <a:solidFill>
            <a:srgbClr val="FFFFFF">
              <a:alpha val="39000"/>
            </a:srgbClr>
          </a:solidFill>
          <a:ln w="12700">
            <a:miter lim="400000"/>
          </a:ln>
        </p:spPr>
        <p:txBody>
          <a:bodyPr lIns="50800" tIns="50800" rIns="50800" bIns="50800" anchor="ctr"/>
          <a:lstStyle/>
          <a:p>
            <a:pPr algn="ctr" defTabSz="584200">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6" name="Shape 176"/>
          <p:cNvSpPr/>
          <p:nvPr/>
        </p:nvSpPr>
        <p:spPr>
          <a:xfrm>
            <a:off x="2013006" y="1234262"/>
            <a:ext cx="9090661" cy="108747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584200">
              <a:defRPr sz="6400" b="1">
                <a:latin typeface="+mn-lt"/>
                <a:ea typeface="+mn-ea"/>
                <a:cs typeface="+mn-cs"/>
                <a:sym typeface="Gill Sans"/>
              </a:defRPr>
            </a:pPr>
            <a:r>
              <a:rPr lang="en-US" dirty="0" smtClean="0"/>
              <a:t>Earthquake </a:t>
            </a:r>
            <a:r>
              <a:rPr dirty="0" smtClean="0"/>
              <a:t>Hazards</a:t>
            </a:r>
            <a:endParaRPr dirty="0"/>
          </a:p>
        </p:txBody>
      </p:sp>
      <p:sp>
        <p:nvSpPr>
          <p:cNvPr id="177" name="Shape 177"/>
          <p:cNvSpPr/>
          <p:nvPr/>
        </p:nvSpPr>
        <p:spPr>
          <a:xfrm>
            <a:off x="3800310" y="3960179"/>
            <a:ext cx="5297925" cy="167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0639" marR="40639" defTabSz="914400">
              <a:defRPr sz="1800">
                <a:uFill>
                  <a:solidFill>
                    <a:srgbClr val="000000"/>
                  </a:solidFill>
                </a:uFill>
                <a:latin typeface="Times"/>
                <a:ea typeface="Times"/>
                <a:cs typeface="Times"/>
                <a:sym typeface="Times"/>
              </a:defRPr>
            </a:pPr>
            <a:endParaRPr dirty="0"/>
          </a:p>
          <a:p>
            <a:pPr defTabSz="584200">
              <a:defRPr sz="4200">
                <a:latin typeface="Gill Sans SemiBold"/>
                <a:ea typeface="Gill Sans SemiBold"/>
                <a:cs typeface="Gill Sans SemiBold"/>
                <a:sym typeface="Gill Sans SemiBold"/>
              </a:defRPr>
            </a:pPr>
            <a:r>
              <a:rPr dirty="0"/>
              <a:t>I. </a:t>
            </a:r>
            <a:r>
              <a:rPr dirty="0" smtClean="0"/>
              <a:t>Earthquake</a:t>
            </a:r>
            <a:r>
              <a:rPr lang="en-US" dirty="0"/>
              <a:t> </a:t>
            </a:r>
            <a:r>
              <a:rPr lang="en-US" dirty="0" smtClean="0"/>
              <a:t>Hazards</a:t>
            </a:r>
            <a:endParaRPr dirty="0"/>
          </a:p>
          <a:p>
            <a:pPr defTabSz="584200">
              <a:defRPr sz="4200">
                <a:latin typeface="Gill Sans SemiBold"/>
                <a:ea typeface="Gill Sans SemiBold"/>
                <a:cs typeface="Gill Sans SemiBold"/>
                <a:sym typeface="Gill Sans SemiBold"/>
              </a:defRPr>
            </a:pPr>
            <a:r>
              <a:rPr dirty="0"/>
              <a:t>II. </a:t>
            </a:r>
            <a:r>
              <a:rPr dirty="0" smtClean="0"/>
              <a:t>Tsunami</a:t>
            </a:r>
            <a:r>
              <a:rPr lang="en-US" dirty="0" smtClean="0"/>
              <a:t> Hazards</a:t>
            </a:r>
            <a:endParaRPr dirty="0"/>
          </a:p>
        </p:txBody>
      </p:sp>
      <p:sp>
        <p:nvSpPr>
          <p:cNvPr id="6" name="Rectangle 7"/>
          <p:cNvSpPr>
            <a:spLocks/>
          </p:cNvSpPr>
          <p:nvPr/>
        </p:nvSpPr>
        <p:spPr bwMode="auto">
          <a:xfrm>
            <a:off x="0" y="8464549"/>
            <a:ext cx="13004800" cy="1285538"/>
          </a:xfrm>
          <a:prstGeom prst="rect">
            <a:avLst/>
          </a:prstGeom>
          <a:solidFill>
            <a:srgbClr val="FFFFFF"/>
          </a:solidFill>
          <a:ln w="9525">
            <a:solidFill>
              <a:schemeClr val="tx1"/>
            </a:solidFill>
            <a:round/>
            <a:headEnd/>
            <a:tailEnd/>
          </a:ln>
        </p:spPr>
        <p:txBody>
          <a:bodyPr lIns="0" tIns="0" rIns="0" bIns="0"/>
          <a:lstStyle/>
          <a:p>
            <a:endParaRPr lang="en-US" dirty="0"/>
          </a:p>
        </p:txBody>
      </p:sp>
      <p:pic>
        <p:nvPicPr>
          <p:cNvPr id="7"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34757" y="8800593"/>
            <a:ext cx="27559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pic>
      <p:pic>
        <p:nvPicPr>
          <p:cNvPr id="8" name="Picture 1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88775" y="8703755"/>
            <a:ext cx="901700"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pic>
      <p:pic>
        <p:nvPicPr>
          <p:cNvPr id="9"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239500" y="8777575"/>
            <a:ext cx="1231900" cy="754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292" y="8858537"/>
            <a:ext cx="2540000" cy="673100"/>
          </a:xfrm>
          <a:prstGeom prst="rect">
            <a:avLst/>
          </a:prstGeom>
        </p:spPr>
      </p:pic>
      <p:pic>
        <p:nvPicPr>
          <p:cNvPr id="11" name="Picture 10"/>
          <p:cNvPicPr>
            <a:picLocks noChangeAspect="1"/>
          </p:cNvPicPr>
          <p:nvPr/>
        </p:nvPicPr>
        <p:blipFill>
          <a:blip r:embed="rId7"/>
          <a:stretch>
            <a:fillRect/>
          </a:stretch>
        </p:blipFill>
        <p:spPr>
          <a:xfrm>
            <a:off x="5804674" y="8722805"/>
            <a:ext cx="863600" cy="86360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355600" y="266700"/>
            <a:ext cx="5600700" cy="50885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584200">
              <a:defRPr sz="3600">
                <a:latin typeface="+mn-lt"/>
                <a:ea typeface="+mn-ea"/>
                <a:cs typeface="+mn-cs"/>
                <a:sym typeface="Gill Sans"/>
              </a:defRPr>
            </a:lvl1pPr>
          </a:lstStyle>
          <a:p>
            <a:r>
              <a:rPr dirty="0" smtClean="0"/>
              <a:t>T</a:t>
            </a:r>
            <a:r>
              <a:rPr lang="en-US" dirty="0" smtClean="0"/>
              <a:t>here is a 72% probablility of a M&gt;6.7 earthquake in the SF Bay area. T</a:t>
            </a:r>
            <a:r>
              <a:rPr dirty="0" smtClean="0"/>
              <a:t>his </a:t>
            </a:r>
            <a:r>
              <a:rPr dirty="0"/>
              <a:t>map shows the that the greatest risk in the S.F. Bay Area is associated with the Hayward fault (</a:t>
            </a:r>
            <a:r>
              <a:rPr dirty="0" smtClean="0"/>
              <a:t>3</a:t>
            </a:r>
            <a:r>
              <a:rPr lang="en-US" dirty="0" smtClean="0"/>
              <a:t>3</a:t>
            </a:r>
            <a:r>
              <a:rPr dirty="0" smtClean="0"/>
              <a:t>% </a:t>
            </a:r>
            <a:r>
              <a:rPr dirty="0"/>
              <a:t>probability) followed by the </a:t>
            </a:r>
            <a:r>
              <a:rPr lang="en-US" dirty="0" smtClean="0"/>
              <a:t>Calaveras </a:t>
            </a:r>
            <a:r>
              <a:rPr dirty="0" smtClean="0"/>
              <a:t>fault </a:t>
            </a:r>
            <a:r>
              <a:rPr dirty="0"/>
              <a:t>(</a:t>
            </a:r>
            <a:r>
              <a:rPr dirty="0" smtClean="0"/>
              <a:t>2</a:t>
            </a:r>
            <a:r>
              <a:rPr lang="en-US" dirty="0" smtClean="0"/>
              <a:t>6</a:t>
            </a:r>
            <a:r>
              <a:rPr dirty="0" smtClean="0"/>
              <a:t>% </a:t>
            </a:r>
            <a:r>
              <a:rPr dirty="0"/>
              <a:t>probability).  </a:t>
            </a:r>
          </a:p>
        </p:txBody>
      </p:sp>
      <p:sp>
        <p:nvSpPr>
          <p:cNvPr id="232" name="Shape 232"/>
          <p:cNvSpPr/>
          <p:nvPr/>
        </p:nvSpPr>
        <p:spPr>
          <a:xfrm>
            <a:off x="5523265" y="9443004"/>
            <a:ext cx="474614" cy="279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a:latin typeface="+mn-lt"/>
                <a:ea typeface="+mn-ea"/>
                <a:cs typeface="+mn-cs"/>
                <a:sym typeface="Gill Sans"/>
              </a:defRPr>
            </a:lvl1pPr>
          </a:lstStyle>
          <a:p>
            <a:r>
              <a:t>USGS</a:t>
            </a:r>
          </a:p>
        </p:txBody>
      </p:sp>
      <p:pic>
        <p:nvPicPr>
          <p:cNvPr id="2" name="Picture 1"/>
          <p:cNvPicPr>
            <a:picLocks noChangeAspect="1"/>
          </p:cNvPicPr>
          <p:nvPr/>
        </p:nvPicPr>
        <p:blipFill>
          <a:blip r:embed="rId2"/>
          <a:stretch>
            <a:fillRect/>
          </a:stretch>
        </p:blipFill>
        <p:spPr>
          <a:xfrm>
            <a:off x="6022560" y="0"/>
            <a:ext cx="6969893" cy="9753600"/>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95850" y="4098628"/>
            <a:ext cx="318196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smtClean="0">
                <a:ln>
                  <a:noFill/>
                </a:ln>
                <a:solidFill>
                  <a:srgbClr val="000000"/>
                </a:solidFill>
                <a:effectLst/>
                <a:uFillTx/>
                <a:latin typeface="Helvetica"/>
                <a:ea typeface="Helvetica"/>
                <a:cs typeface="Helvetica"/>
                <a:sym typeface="Helvetica"/>
              </a:rPr>
              <a:t>Rate the Risk</a:t>
            </a:r>
            <a:endParaRPr kumimoji="0" lang="en-US" sz="4000" b="0" i="0" u="none" strike="noStrike" cap="none" spc="0" normalizeH="0" baseline="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23846934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nvSpPr>
        <p:spPr>
          <a:xfrm>
            <a:off x="546100" y="723900"/>
            <a:ext cx="6083300" cy="4533900"/>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p>
            <a:pPr defTabSz="1295400">
              <a:spcBef>
                <a:spcPts val="2000"/>
              </a:spcBef>
              <a:buClr>
                <a:srgbClr val="000000"/>
              </a:buClr>
              <a:defRPr sz="3400">
                <a:uFill>
                  <a:solidFill>
                    <a:srgbClr val="000000"/>
                  </a:solidFill>
                </a:uFill>
                <a:latin typeface="+mn-lt"/>
                <a:ea typeface="+mn-ea"/>
                <a:cs typeface="+mn-cs"/>
                <a:sym typeface="Gill Sans"/>
              </a:defRPr>
            </a:pPr>
            <a:r>
              <a:rPr b="1" i="1"/>
              <a:t>Direct hazards</a:t>
            </a:r>
          </a:p>
          <a:p>
            <a:pPr marL="647700" lvl="1" indent="0" defTabSz="1295400">
              <a:buClr>
                <a:srgbClr val="000000"/>
              </a:buClr>
              <a:defRPr sz="3400">
                <a:uFill>
                  <a:solidFill>
                    <a:srgbClr val="000000"/>
                  </a:solidFill>
                </a:uFill>
                <a:latin typeface="+mn-lt"/>
                <a:ea typeface="+mn-ea"/>
                <a:cs typeface="+mn-cs"/>
                <a:sym typeface="Gill Sans"/>
              </a:defRPr>
            </a:pPr>
            <a:r>
              <a:t>1.  ground rupture</a:t>
            </a:r>
          </a:p>
          <a:p>
            <a:pPr marL="647700" lvl="1" indent="0" defTabSz="1295400">
              <a:buClr>
                <a:srgbClr val="000000"/>
              </a:buClr>
              <a:defRPr sz="3400">
                <a:uFill>
                  <a:solidFill>
                    <a:srgbClr val="000000"/>
                  </a:solidFill>
                </a:uFill>
                <a:latin typeface="+mn-lt"/>
                <a:ea typeface="+mn-ea"/>
                <a:cs typeface="+mn-cs"/>
                <a:sym typeface="Gill Sans"/>
              </a:defRPr>
            </a:pPr>
            <a:r>
              <a:t>2.  shaking</a:t>
            </a:r>
          </a:p>
          <a:p>
            <a:pPr defTabSz="1295400">
              <a:buClr>
                <a:srgbClr val="000000"/>
              </a:buClr>
              <a:defRPr sz="3400">
                <a:uFill>
                  <a:solidFill>
                    <a:srgbClr val="000000"/>
                  </a:solidFill>
                </a:uFill>
                <a:latin typeface="+mn-lt"/>
                <a:ea typeface="+mn-ea"/>
                <a:cs typeface="+mn-cs"/>
                <a:sym typeface="Gill Sans"/>
              </a:defRPr>
            </a:pPr>
            <a:r>
              <a:rPr b="1" i="1"/>
              <a:t>Indirect hazards</a:t>
            </a:r>
          </a:p>
          <a:p>
            <a:pPr marL="647700" lvl="1" indent="0" defTabSz="1295400">
              <a:buClr>
                <a:srgbClr val="000000"/>
              </a:buClr>
              <a:defRPr sz="3400">
                <a:uFill>
                  <a:solidFill>
                    <a:srgbClr val="000000"/>
                  </a:solidFill>
                </a:uFill>
                <a:latin typeface="+mn-lt"/>
                <a:ea typeface="+mn-ea"/>
                <a:cs typeface="+mn-cs"/>
                <a:sym typeface="Gill Sans"/>
              </a:defRPr>
            </a:pPr>
            <a:r>
              <a:t>3.  landslides</a:t>
            </a:r>
          </a:p>
          <a:p>
            <a:pPr marL="647700" lvl="1" indent="0" defTabSz="1295400">
              <a:buClr>
                <a:srgbClr val="000000"/>
              </a:buClr>
              <a:defRPr sz="3400">
                <a:uFill>
                  <a:solidFill>
                    <a:srgbClr val="000000"/>
                  </a:solidFill>
                </a:uFill>
                <a:latin typeface="+mn-lt"/>
                <a:ea typeface="+mn-ea"/>
                <a:cs typeface="+mn-cs"/>
                <a:sym typeface="Gill Sans"/>
              </a:defRPr>
            </a:pPr>
            <a:r>
              <a:t>4.  liquefaction and ground subsidence</a:t>
            </a:r>
          </a:p>
          <a:p>
            <a:pPr marL="647700" lvl="1" indent="0" defTabSz="1295400">
              <a:buClr>
                <a:srgbClr val="000000"/>
              </a:buClr>
              <a:defRPr sz="3400">
                <a:uFill>
                  <a:solidFill>
                    <a:srgbClr val="000000"/>
                  </a:solidFill>
                </a:uFill>
                <a:latin typeface="+mn-lt"/>
                <a:ea typeface="+mn-ea"/>
                <a:cs typeface="+mn-cs"/>
                <a:sym typeface="Gill Sans"/>
              </a:defRPr>
            </a:pPr>
            <a:r>
              <a:t>5.  tsunamis</a:t>
            </a:r>
          </a:p>
          <a:p>
            <a:pPr marL="647700" lvl="1" indent="0" defTabSz="1295400">
              <a:buClr>
                <a:srgbClr val="000000"/>
              </a:buClr>
              <a:defRPr sz="3400">
                <a:uFill>
                  <a:solidFill>
                    <a:srgbClr val="000000"/>
                  </a:solidFill>
                </a:uFill>
                <a:latin typeface="+mn-lt"/>
                <a:ea typeface="+mn-ea"/>
                <a:cs typeface="+mn-cs"/>
                <a:sym typeface="Gill Sans"/>
              </a:defRPr>
            </a:pPr>
            <a:r>
              <a:t>6.  fire</a:t>
            </a:r>
          </a:p>
        </p:txBody>
      </p:sp>
      <p:pic>
        <p:nvPicPr>
          <p:cNvPr id="235" name="image54.png"/>
          <p:cNvPicPr>
            <a:picLocks noChangeAspect="1"/>
          </p:cNvPicPr>
          <p:nvPr/>
        </p:nvPicPr>
        <p:blipFill>
          <a:blip r:embed="rId2">
            <a:extLst/>
          </a:blip>
          <a:stretch>
            <a:fillRect/>
          </a:stretch>
        </p:blipFill>
        <p:spPr>
          <a:xfrm>
            <a:off x="8472593" y="71120"/>
            <a:ext cx="4436535" cy="3327401"/>
          </a:xfrm>
          <a:prstGeom prst="rect">
            <a:avLst/>
          </a:prstGeom>
          <a:effectLst>
            <a:outerShdw blurRad="127000" dist="76200" dir="2700000" rotWithShape="0">
              <a:srgbClr val="000000">
                <a:alpha val="75000"/>
              </a:srgbClr>
            </a:outerShdw>
          </a:effectLst>
        </p:spPr>
      </p:pic>
      <p:pic>
        <p:nvPicPr>
          <p:cNvPr id="236" name="image55.png"/>
          <p:cNvPicPr>
            <a:picLocks noChangeAspect="1"/>
          </p:cNvPicPr>
          <p:nvPr/>
        </p:nvPicPr>
        <p:blipFill>
          <a:blip r:embed="rId3">
            <a:extLst/>
          </a:blip>
          <a:stretch>
            <a:fillRect/>
          </a:stretch>
        </p:blipFill>
        <p:spPr>
          <a:xfrm>
            <a:off x="6899854" y="3086100"/>
            <a:ext cx="4813302" cy="3127286"/>
          </a:xfrm>
          <a:prstGeom prst="rect">
            <a:avLst/>
          </a:prstGeom>
          <a:effectLst>
            <a:outerShdw blurRad="127000" dist="76200" dir="2700000" rotWithShape="0">
              <a:srgbClr val="000000">
                <a:alpha val="75000"/>
              </a:srgbClr>
            </a:outerShdw>
          </a:effectLst>
        </p:spPr>
      </p:pic>
      <p:sp>
        <p:nvSpPr>
          <p:cNvPr id="237" name="Shape 237"/>
          <p:cNvSpPr/>
          <p:nvPr/>
        </p:nvSpPr>
        <p:spPr>
          <a:xfrm>
            <a:off x="99342" y="114300"/>
            <a:ext cx="4551748" cy="571500"/>
          </a:xfrm>
          <a:prstGeom prst="rect">
            <a:avLst/>
          </a:prstGeom>
          <a:extLst>
            <a:ext uri="{C572A759-6A51-4108-AA02-DFA0A04FC94B}">
              <ma14:wrappingTextBoxFlag xmlns:ma14="http://schemas.microsoft.com/office/mac/drawingml/2011/main" val="1"/>
            </a:ext>
          </a:extLst>
        </p:spPr>
        <p:txBody>
          <a:bodyPr wrap="none" lIns="38100" tIns="38100" rIns="38100" bIns="38100">
            <a:spAutoFit/>
          </a:bodyPr>
          <a:lstStyle>
            <a:lvl1pPr defTabSz="1295400">
              <a:buClr>
                <a:srgbClr val="000000"/>
              </a:buClr>
              <a:defRPr sz="3400" b="1">
                <a:uFill>
                  <a:solidFill>
                    <a:srgbClr val="000000"/>
                  </a:solidFill>
                </a:uFill>
                <a:latin typeface="+mn-lt"/>
                <a:ea typeface="+mn-ea"/>
                <a:cs typeface="+mn-cs"/>
                <a:sym typeface="Gill Sans"/>
              </a:defRPr>
            </a:lvl1pPr>
          </a:lstStyle>
          <a:p>
            <a:r>
              <a:t>Earthquake Hazards</a:t>
            </a:r>
          </a:p>
        </p:txBody>
      </p:sp>
      <p:pic>
        <p:nvPicPr>
          <p:cNvPr id="238" name="image57.png"/>
          <p:cNvPicPr>
            <a:picLocks noChangeAspect="1"/>
          </p:cNvPicPr>
          <p:nvPr/>
        </p:nvPicPr>
        <p:blipFill>
          <a:blip r:embed="rId4">
            <a:extLst/>
          </a:blip>
          <a:stretch>
            <a:fillRect/>
          </a:stretch>
        </p:blipFill>
        <p:spPr>
          <a:xfrm>
            <a:off x="5487223" y="5753100"/>
            <a:ext cx="4152901" cy="2798435"/>
          </a:xfrm>
          <a:prstGeom prst="rect">
            <a:avLst/>
          </a:prstGeom>
          <a:effectLst>
            <a:outerShdw blurRad="127000" dist="76200" dir="2700000" rotWithShape="0">
              <a:srgbClr val="000000">
                <a:alpha val="75000"/>
              </a:srgbClr>
            </a:outerShdw>
          </a:effectLst>
        </p:spPr>
      </p:pic>
      <p:pic>
        <p:nvPicPr>
          <p:cNvPr id="239" name="image63.png"/>
          <p:cNvPicPr>
            <a:picLocks noChangeAspect="1"/>
          </p:cNvPicPr>
          <p:nvPr/>
        </p:nvPicPr>
        <p:blipFill>
          <a:blip r:embed="rId5">
            <a:extLst/>
          </a:blip>
          <a:stretch>
            <a:fillRect/>
          </a:stretch>
        </p:blipFill>
        <p:spPr>
          <a:xfrm>
            <a:off x="10193866" y="7011754"/>
            <a:ext cx="1778001" cy="1552788"/>
          </a:xfrm>
          <a:prstGeom prst="rect">
            <a:avLst/>
          </a:prstGeom>
          <a:ln w="12700"/>
        </p:spPr>
      </p:pic>
      <p:pic>
        <p:nvPicPr>
          <p:cNvPr id="240" name="image60.jpg"/>
          <p:cNvPicPr>
            <a:picLocks noChangeAspect="1"/>
          </p:cNvPicPr>
          <p:nvPr/>
        </p:nvPicPr>
        <p:blipFill>
          <a:blip r:embed="rId6">
            <a:extLst/>
          </a:blip>
          <a:stretch>
            <a:fillRect/>
          </a:stretch>
        </p:blipFill>
        <p:spPr>
          <a:xfrm>
            <a:off x="1473200" y="6615048"/>
            <a:ext cx="4246201" cy="2794001"/>
          </a:xfrm>
          <a:prstGeom prst="rect">
            <a:avLst/>
          </a:prstGeom>
          <a:ln w="12700"/>
          <a:effectLst>
            <a:outerShdw blurRad="127000" dist="76200" dir="2700000" rotWithShape="0">
              <a:srgbClr val="000000">
                <a:alpha val="75000"/>
              </a:srgbClr>
            </a:outerShdw>
          </a:effectLst>
        </p:spPr>
      </p:pic>
      <p:sp>
        <p:nvSpPr>
          <p:cNvPr id="241" name="Shape 241"/>
          <p:cNvSpPr/>
          <p:nvPr/>
        </p:nvSpPr>
        <p:spPr>
          <a:xfrm>
            <a:off x="9180865" y="8553450"/>
            <a:ext cx="474614" cy="279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a:latin typeface="+mn-lt"/>
                <a:ea typeface="+mn-ea"/>
                <a:cs typeface="+mn-cs"/>
                <a:sym typeface="Gill Sans"/>
              </a:defRPr>
            </a:lvl1pPr>
          </a:lstStyle>
          <a:p>
            <a:r>
              <a:t>USGS</a:t>
            </a:r>
          </a:p>
        </p:txBody>
      </p:sp>
      <p:sp>
        <p:nvSpPr>
          <p:cNvPr id="242" name="Shape 242"/>
          <p:cNvSpPr/>
          <p:nvPr/>
        </p:nvSpPr>
        <p:spPr>
          <a:xfrm>
            <a:off x="5283200" y="9448800"/>
            <a:ext cx="474613" cy="279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a:latin typeface="+mn-lt"/>
                <a:ea typeface="+mn-ea"/>
                <a:cs typeface="+mn-cs"/>
                <a:sym typeface="Gill Sans"/>
              </a:defRPr>
            </a:lvl1pPr>
          </a:lstStyle>
          <a:p>
            <a:r>
              <a:t>USGS</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45" name="Shape 245"/>
          <p:cNvSpPr/>
          <p:nvPr/>
        </p:nvSpPr>
        <p:spPr>
          <a:xfrm>
            <a:off x="165100" y="88900"/>
            <a:ext cx="5956300" cy="45339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buClr>
                <a:srgbClr val="000000"/>
              </a:buClr>
              <a:defRPr sz="3400" b="1">
                <a:uFill>
                  <a:solidFill>
                    <a:srgbClr val="000000"/>
                  </a:solidFill>
                </a:uFill>
                <a:latin typeface="+mn-lt"/>
                <a:ea typeface="+mn-ea"/>
                <a:cs typeface="+mn-cs"/>
                <a:sym typeface="Gill Sans"/>
              </a:defRPr>
            </a:pPr>
            <a:r>
              <a:t>Seismic Engineering</a:t>
            </a:r>
          </a:p>
          <a:p>
            <a:pPr defTabSz="1295400">
              <a:buClr>
                <a:srgbClr val="000000"/>
              </a:buClr>
              <a:defRPr sz="3400">
                <a:uFill>
                  <a:solidFill>
                    <a:srgbClr val="000000"/>
                  </a:solidFill>
                </a:uFill>
                <a:latin typeface="+mn-lt"/>
                <a:ea typeface="+mn-ea"/>
                <a:cs typeface="+mn-cs"/>
                <a:sym typeface="Gill Sans"/>
              </a:defRPr>
            </a:pPr>
            <a:r>
              <a:t>Seismic engineering involves designing structures to “survive” an earthquake by increasing structural strength (with respect to shear) and installing systems that reduce the amount of shear on the structure. </a:t>
            </a:r>
            <a:br/>
            <a:endParaRPr/>
          </a:p>
        </p:txBody>
      </p:sp>
      <p:pic>
        <p:nvPicPr>
          <p:cNvPr id="246" name="beichuan94.png"/>
          <p:cNvPicPr>
            <a:picLocks noChangeAspect="1"/>
          </p:cNvPicPr>
          <p:nvPr/>
        </p:nvPicPr>
        <p:blipFill>
          <a:blip r:embed="rId2">
            <a:extLst/>
          </a:blip>
          <a:stretch>
            <a:fillRect/>
          </a:stretch>
        </p:blipFill>
        <p:spPr>
          <a:xfrm>
            <a:off x="7191182" y="177800"/>
            <a:ext cx="5629948" cy="4356100"/>
          </a:xfrm>
          <a:prstGeom prst="rect">
            <a:avLst/>
          </a:prstGeom>
          <a:ln w="12700">
            <a:miter lim="400000"/>
          </a:ln>
          <a:effectLst>
            <a:outerShdw blurRad="127000" dist="76200" dir="2700000" rotWithShape="0">
              <a:srgbClr val="000000">
                <a:alpha val="75000"/>
              </a:srgbClr>
            </a:outerShdw>
          </a:effectLst>
        </p:spPr>
      </p:pic>
      <p:pic>
        <p:nvPicPr>
          <p:cNvPr id="247" name="Quake_7.png"/>
          <p:cNvPicPr>
            <a:picLocks noChangeAspect="1"/>
          </p:cNvPicPr>
          <p:nvPr/>
        </p:nvPicPr>
        <p:blipFill>
          <a:blip r:embed="rId3">
            <a:extLst/>
          </a:blip>
          <a:stretch>
            <a:fillRect/>
          </a:stretch>
        </p:blipFill>
        <p:spPr>
          <a:xfrm>
            <a:off x="6540500" y="4064000"/>
            <a:ext cx="5766799" cy="3835400"/>
          </a:xfrm>
          <a:prstGeom prst="rect">
            <a:avLst/>
          </a:prstGeom>
          <a:ln w="12700">
            <a:miter lim="400000"/>
          </a:ln>
          <a:effectLst>
            <a:outerShdw blurRad="127000" dist="76200" dir="2700000" rotWithShape="0">
              <a:srgbClr val="000000">
                <a:alpha val="75000"/>
              </a:srgbClr>
            </a:outerShdw>
          </a:effectLst>
        </p:spPr>
      </p:pic>
      <p:pic>
        <p:nvPicPr>
          <p:cNvPr id="248" name="Liquefaction_at_Niigata.png"/>
          <p:cNvPicPr>
            <a:picLocks noChangeAspect="1"/>
          </p:cNvPicPr>
          <p:nvPr/>
        </p:nvPicPr>
        <p:blipFill>
          <a:blip r:embed="rId4">
            <a:extLst/>
          </a:blip>
          <a:stretch>
            <a:fillRect/>
          </a:stretch>
        </p:blipFill>
        <p:spPr>
          <a:xfrm>
            <a:off x="481616" y="5636793"/>
            <a:ext cx="6438901" cy="3824708"/>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ExteiorShearTruss.png"/>
          <p:cNvPicPr>
            <a:picLocks noChangeAspect="1"/>
          </p:cNvPicPr>
          <p:nvPr/>
        </p:nvPicPr>
        <p:blipFill>
          <a:blip r:embed="rId2">
            <a:extLst/>
          </a:blip>
          <a:stretch>
            <a:fillRect/>
          </a:stretch>
        </p:blipFill>
        <p:spPr>
          <a:xfrm>
            <a:off x="8686800" y="203200"/>
            <a:ext cx="4064000" cy="6502400"/>
          </a:xfrm>
          <a:prstGeom prst="rect">
            <a:avLst/>
          </a:prstGeom>
          <a:ln w="12700">
            <a:miter lim="400000"/>
          </a:ln>
          <a:effectLst>
            <a:outerShdw blurRad="127000" dist="76200" dir="2700000" rotWithShape="0">
              <a:srgbClr val="000000">
                <a:alpha val="75000"/>
              </a:srgbClr>
            </a:outerShdw>
          </a:effectLst>
        </p:spPr>
      </p:pic>
      <p:pic>
        <p:nvPicPr>
          <p:cNvPr id="251" name="ExteriorShearTrussTwo.png"/>
          <p:cNvPicPr>
            <a:picLocks noChangeAspect="1"/>
          </p:cNvPicPr>
          <p:nvPr/>
        </p:nvPicPr>
        <p:blipFill>
          <a:blip r:embed="rId3">
            <a:extLst/>
          </a:blip>
          <a:stretch>
            <a:fillRect/>
          </a:stretch>
        </p:blipFill>
        <p:spPr>
          <a:xfrm>
            <a:off x="5273675" y="3069166"/>
            <a:ext cx="4737100" cy="6316134"/>
          </a:xfrm>
          <a:prstGeom prst="rect">
            <a:avLst/>
          </a:prstGeom>
          <a:ln w="12700">
            <a:miter lim="400000"/>
          </a:ln>
          <a:effectLst>
            <a:outerShdw blurRad="127000" dist="76200" dir="2700000" rotWithShape="0">
              <a:srgbClr val="000000">
                <a:alpha val="75000"/>
              </a:srgbClr>
            </a:outerShdw>
          </a:effectLst>
        </p:spPr>
      </p:pic>
      <p:sp>
        <p:nvSpPr>
          <p:cNvPr id="252" name="Shape 252"/>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53" name="Shape 253"/>
          <p:cNvSpPr/>
          <p:nvPr/>
        </p:nvSpPr>
        <p:spPr>
          <a:xfrm>
            <a:off x="139700" y="127000"/>
            <a:ext cx="4940300" cy="6604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spcBef>
                <a:spcPts val="700"/>
              </a:spcBef>
              <a:buClr>
                <a:srgbClr val="000000"/>
              </a:buClr>
              <a:defRPr sz="3400">
                <a:uFill>
                  <a:solidFill>
                    <a:srgbClr val="000000"/>
                  </a:solidFill>
                </a:uFill>
                <a:latin typeface="+mn-lt"/>
                <a:ea typeface="+mn-ea"/>
                <a:cs typeface="+mn-cs"/>
                <a:sym typeface="Gill Sans"/>
              </a:defRPr>
            </a:pPr>
            <a:r>
              <a:t>Cross-bracing is an element that reinforces building structures with diagonal supports that increase a building’s ability to withstand shear and shaking. </a:t>
            </a:r>
          </a:p>
          <a:p>
            <a:pPr defTabSz="1295400">
              <a:spcBef>
                <a:spcPts val="700"/>
              </a:spcBef>
              <a:buClr>
                <a:srgbClr val="000000"/>
              </a:buClr>
              <a:defRPr sz="3400">
                <a:uFill>
                  <a:solidFill>
                    <a:srgbClr val="000000"/>
                  </a:solidFill>
                </a:uFill>
                <a:latin typeface="+mn-lt"/>
                <a:ea typeface="+mn-ea"/>
                <a:cs typeface="+mn-cs"/>
                <a:sym typeface="Gill Sans"/>
              </a:defRPr>
            </a:pPr>
            <a:r>
              <a:t>Cross-bracing is usually seen with two diagonal supports placed in an X shape and is common as an external superstructure or internal support. </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Taipei_101_Tuned_Mass_Damper.png"/>
          <p:cNvPicPr>
            <a:picLocks noChangeAspect="1"/>
          </p:cNvPicPr>
          <p:nvPr/>
        </p:nvPicPr>
        <p:blipFill>
          <a:blip r:embed="rId2">
            <a:extLst/>
          </a:blip>
          <a:stretch>
            <a:fillRect/>
          </a:stretch>
        </p:blipFill>
        <p:spPr>
          <a:xfrm>
            <a:off x="5623349" y="152400"/>
            <a:ext cx="7152852" cy="5969001"/>
          </a:xfrm>
          <a:prstGeom prst="rect">
            <a:avLst/>
          </a:prstGeom>
          <a:ln w="12700">
            <a:miter lim="400000"/>
          </a:ln>
        </p:spPr>
      </p:pic>
      <p:sp>
        <p:nvSpPr>
          <p:cNvPr id="257" name="Shape 257"/>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58" name="Shape 258"/>
          <p:cNvSpPr/>
          <p:nvPr/>
        </p:nvSpPr>
        <p:spPr>
          <a:xfrm>
            <a:off x="152400" y="177800"/>
            <a:ext cx="4975542" cy="9597499"/>
          </a:xfrm>
          <a:prstGeom prst="rect">
            <a:avLst/>
          </a:prstGeom>
          <a:ln w="12700">
            <a:miter lim="400000"/>
          </a:ln>
          <a:extLst>
            <a:ext uri="{C572A759-6A51-4108-AA02-DFA0A04FC94B}">
              <ma14:wrappingTextBoxFlag xmlns:ma14="http://schemas.microsoft.com/office/mac/drawingml/2011/main" val="1"/>
            </a:ext>
          </a:extLst>
        </p:spPr>
        <p:txBody>
          <a:bodyPr wrap="square" lIns="38100" tIns="38100" rIns="38100" bIns="38100">
            <a:spAutoFit/>
          </a:bodyPr>
          <a:lstStyle/>
          <a:p>
            <a:pPr defTabSz="1295400">
              <a:spcBef>
                <a:spcPts val="800"/>
              </a:spcBef>
              <a:buClr>
                <a:srgbClr val="000000"/>
              </a:buClr>
              <a:defRPr sz="3400">
                <a:uFill>
                  <a:solidFill>
                    <a:srgbClr val="000000"/>
                  </a:solidFill>
                </a:uFill>
                <a:latin typeface="+mn-lt"/>
                <a:ea typeface="+mn-ea"/>
                <a:cs typeface="+mn-cs"/>
                <a:sym typeface="Gill Sans"/>
              </a:defRPr>
            </a:pPr>
            <a:r>
              <a:rPr dirty="0"/>
              <a:t>Mass dampers are huge concrete blocks mounted </a:t>
            </a:r>
            <a:r>
              <a:rPr dirty="0" smtClean="0"/>
              <a:t>in</a:t>
            </a:r>
            <a:r>
              <a:rPr lang="en-US" dirty="0" smtClean="0"/>
              <a:t> skyscrapers </a:t>
            </a:r>
            <a:r>
              <a:rPr dirty="0" smtClean="0"/>
              <a:t>that </a:t>
            </a:r>
            <a:r>
              <a:rPr dirty="0"/>
              <a:t>move in opposition to the </a:t>
            </a:r>
            <a:r>
              <a:rPr lang="en-US" dirty="0" smtClean="0"/>
              <a:t>resonance frequency </a:t>
            </a:r>
            <a:r>
              <a:rPr dirty="0" smtClean="0"/>
              <a:t>oscillations </a:t>
            </a:r>
            <a:r>
              <a:rPr dirty="0"/>
              <a:t>of structures.</a:t>
            </a:r>
          </a:p>
          <a:p>
            <a:pPr defTabSz="1295400">
              <a:spcBef>
                <a:spcPts val="800"/>
              </a:spcBef>
              <a:buClr>
                <a:srgbClr val="000000"/>
              </a:buClr>
              <a:defRPr sz="3400">
                <a:uFill>
                  <a:solidFill>
                    <a:srgbClr val="000000"/>
                  </a:solidFill>
                </a:uFill>
                <a:latin typeface="+mn-lt"/>
                <a:ea typeface="+mn-ea"/>
                <a:cs typeface="+mn-cs"/>
                <a:sym typeface="Gill Sans"/>
              </a:defRPr>
            </a:pPr>
            <a:r>
              <a:rPr dirty="0"/>
              <a:t>The Taipei 101 building has a steel pendulum weighing 660 tons that serves as a tuned mass damper. It is suspended from the 92</a:t>
            </a:r>
            <a:r>
              <a:rPr baseline="31999" dirty="0"/>
              <a:t>nd</a:t>
            </a:r>
            <a:r>
              <a:rPr dirty="0"/>
              <a:t> to the 88</a:t>
            </a:r>
            <a:r>
              <a:rPr baseline="31999" dirty="0"/>
              <a:t>th</a:t>
            </a:r>
            <a:r>
              <a:rPr dirty="0"/>
              <a:t> floors and sways to decrease resonant amplifications of lateral displacements in the building caused by earthquakes and strong winds.</a:t>
            </a:r>
          </a:p>
        </p:txBody>
      </p:sp>
      <p:pic>
        <p:nvPicPr>
          <p:cNvPr id="259" name="8342914631_9207008c12.png"/>
          <p:cNvPicPr>
            <a:picLocks noChangeAspect="1"/>
          </p:cNvPicPr>
          <p:nvPr/>
        </p:nvPicPr>
        <p:blipFill>
          <a:blip r:embed="rId3">
            <a:extLst/>
          </a:blip>
          <a:stretch>
            <a:fillRect/>
          </a:stretch>
        </p:blipFill>
        <p:spPr>
          <a:xfrm>
            <a:off x="8394700" y="5956300"/>
            <a:ext cx="4381500" cy="2918080"/>
          </a:xfrm>
          <a:prstGeom prst="rect">
            <a:avLst/>
          </a:prstGeom>
          <a:ln w="12700">
            <a:miter lim="400000"/>
          </a:ln>
          <a:effectLst>
            <a:outerShdw blurRad="127000" dist="76200" dir="2700000" rotWithShape="0">
              <a:srgbClr val="000000">
                <a:alpha val="75000"/>
              </a:srgbClr>
            </a:outerShdw>
          </a:effectLst>
        </p:spPr>
      </p:pic>
      <p:sp>
        <p:nvSpPr>
          <p:cNvPr id="260" name="Shape 260"/>
          <p:cNvSpPr/>
          <p:nvPr/>
        </p:nvSpPr>
        <p:spPr>
          <a:xfrm>
            <a:off x="11023600" y="152400"/>
            <a:ext cx="1678345" cy="23083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a:spcBef>
                <a:spcPts val="1600"/>
              </a:spcBef>
              <a:defRPr>
                <a:latin typeface="Times"/>
                <a:ea typeface="Times"/>
                <a:cs typeface="Times"/>
                <a:sym typeface="Times"/>
              </a:defRPr>
            </a:lvl1pPr>
          </a:lstStyle>
          <a:p>
            <a:r>
              <a:rPr sz="1000" dirty="0">
                <a:hlinkClick r:id="rId4"/>
              </a:rPr>
              <a:t>Wikipedia: Someformofhuman</a:t>
            </a:r>
            <a:endParaRPr sz="1000" dirty="0"/>
          </a:p>
        </p:txBody>
      </p:sp>
      <p:sp>
        <p:nvSpPr>
          <p:cNvPr id="2" name="TextBox 1"/>
          <p:cNvSpPr txBox="1"/>
          <p:nvPr/>
        </p:nvSpPr>
        <p:spPr>
          <a:xfrm>
            <a:off x="10780512" y="8846856"/>
            <a:ext cx="182902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5"/>
              </a:rPr>
              <a:t>Wikimedia: </a:t>
            </a:r>
            <a:r>
              <a:rPr kumimoji="0" lang="en-US" sz="1000" b="0" i="0" u="none" strike="noStrike" cap="none" spc="0" normalizeH="0" baseline="0" dirty="0" err="1" smtClean="0">
                <a:ln>
                  <a:noFill/>
                </a:ln>
                <a:solidFill>
                  <a:srgbClr val="000000"/>
                </a:solidFill>
                <a:effectLst/>
                <a:uFillTx/>
                <a:latin typeface="Helvetica"/>
                <a:ea typeface="Helvetica"/>
                <a:cs typeface="Helvetica"/>
                <a:sym typeface="Helvetica"/>
                <a:hlinkClick r:id="rId5"/>
              </a:rPr>
              <a:t>Armaud</a:t>
            </a: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5"/>
              </a:rPr>
              <a:t> du Plessis</a:t>
            </a:r>
            <a:endParaRPr kumimoji="0" lang="en-US" sz="10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3074" name="Picture 2" descr="aipei101.portrait.altonthomps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191" y="4286250"/>
            <a:ext cx="2621969" cy="5251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61002" y="9322981"/>
            <a:ext cx="169277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7"/>
              </a:rPr>
              <a:t>Wikimedia: Alton Thompson</a:t>
            </a:r>
            <a:endParaRPr kumimoji="0" lang="en-US" sz="10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Fauntleroy3.png"/>
          <p:cNvPicPr>
            <a:picLocks noChangeAspect="1"/>
          </p:cNvPicPr>
          <p:nvPr/>
        </p:nvPicPr>
        <p:blipFill>
          <a:blip r:embed="rId2">
            <a:extLst/>
          </a:blip>
          <a:stretch>
            <a:fillRect/>
          </a:stretch>
        </p:blipFill>
        <p:spPr>
          <a:xfrm>
            <a:off x="331622" y="5408548"/>
            <a:ext cx="6985001" cy="4079454"/>
          </a:xfrm>
          <a:prstGeom prst="rect">
            <a:avLst/>
          </a:prstGeom>
          <a:ln w="12700">
            <a:miter lim="400000"/>
          </a:ln>
          <a:effectLst>
            <a:outerShdw blurRad="127000" dist="76200" dir="2700000" rotWithShape="0">
              <a:srgbClr val="000000">
                <a:alpha val="75000"/>
              </a:srgbClr>
            </a:outerShdw>
          </a:effectLst>
        </p:spPr>
      </p:pic>
      <p:sp>
        <p:nvSpPr>
          <p:cNvPr id="264" name="Shape 264"/>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67" name="Shape 267"/>
          <p:cNvSpPr/>
          <p:nvPr/>
        </p:nvSpPr>
        <p:spPr>
          <a:xfrm>
            <a:off x="203200" y="520700"/>
            <a:ext cx="4730750" cy="2693045"/>
          </a:xfrm>
          <a:prstGeom prst="rect">
            <a:avLst/>
          </a:prstGeom>
          <a:ln w="12700">
            <a:miter lim="400000"/>
          </a:ln>
          <a:extLst>
            <a:ext uri="{C572A759-6A51-4108-AA02-DFA0A04FC94B}">
              <ma14:wrappingTextBoxFlag xmlns:ma14="http://schemas.microsoft.com/office/mac/drawingml/2011/main" val="1"/>
            </a:ext>
          </a:extLst>
        </p:spPr>
        <p:txBody>
          <a:bodyPr wrap="square" lIns="38100" tIns="38100" rIns="38100" bIns="38100">
            <a:spAutoFit/>
          </a:bodyPr>
          <a:lstStyle>
            <a:lvl1pPr defTabSz="1295400">
              <a:buClr>
                <a:srgbClr val="000000"/>
              </a:buClr>
              <a:defRPr sz="3400">
                <a:uFill>
                  <a:solidFill>
                    <a:srgbClr val="000000"/>
                  </a:solidFill>
                </a:uFill>
                <a:latin typeface="+mn-lt"/>
                <a:ea typeface="+mn-ea"/>
                <a:cs typeface="+mn-cs"/>
                <a:sym typeface="Gill Sans"/>
              </a:defRPr>
            </a:lvl1pPr>
          </a:lstStyle>
          <a:p>
            <a:r>
              <a:t>Concrete column failure is a significant problem since such columns are support structures for freeways and buildings. </a:t>
            </a:r>
          </a:p>
        </p:txBody>
      </p:sp>
      <p:sp>
        <p:nvSpPr>
          <p:cNvPr id="268" name="Shape 268"/>
          <p:cNvSpPr/>
          <p:nvPr/>
        </p:nvSpPr>
        <p:spPr>
          <a:xfrm>
            <a:off x="7645400" y="6019800"/>
            <a:ext cx="5194300" cy="2057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defTabSz="1295400">
              <a:buClr>
                <a:srgbClr val="000000"/>
              </a:buClr>
              <a:defRPr sz="3400">
                <a:uFill>
                  <a:solidFill>
                    <a:srgbClr val="000000"/>
                  </a:solidFill>
                </a:uFill>
                <a:latin typeface="+mn-lt"/>
                <a:ea typeface="+mn-ea"/>
                <a:cs typeface="+mn-cs"/>
                <a:sym typeface="Gill Sans"/>
              </a:defRPr>
            </a:lvl1pPr>
          </a:lstStyle>
          <a:p>
            <a:r>
              <a:t>Columns can be designed or retrofitted with steel jackets and steel spiral wrapping to reinforce them. </a:t>
            </a:r>
          </a:p>
        </p:txBody>
      </p:sp>
      <p:sp>
        <p:nvSpPr>
          <p:cNvPr id="269" name="Shape 269"/>
          <p:cNvSpPr/>
          <p:nvPr/>
        </p:nvSpPr>
        <p:spPr>
          <a:xfrm>
            <a:off x="7493000" y="9220200"/>
            <a:ext cx="2353469" cy="2540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defTabSz="1295400">
              <a:buClr>
                <a:srgbClr val="000000"/>
              </a:buClr>
              <a:defRPr>
                <a:uFill>
                  <a:solidFill>
                    <a:srgbClr val="000000"/>
                  </a:solidFill>
                </a:uFill>
                <a:latin typeface="Times"/>
                <a:ea typeface="Times"/>
                <a:cs typeface="Times"/>
                <a:sym typeface="Times"/>
              </a:defRPr>
            </a:lvl1pPr>
          </a:lstStyle>
          <a:p>
            <a:r>
              <a:t>Seattle Department of Transportation</a:t>
            </a:r>
          </a:p>
        </p:txBody>
      </p:sp>
      <p:pic>
        <p:nvPicPr>
          <p:cNvPr id="4098" name="Picture 2" descr="he earthquake caused the collapse of an 18-span viaduct section of the Hanshin exp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400" y="364920"/>
            <a:ext cx="7480300" cy="48034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068655" y="5192792"/>
            <a:ext cx="771045"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Helvetica"/>
                <a:ea typeface="Helvetica"/>
                <a:cs typeface="Helvetica"/>
                <a:sym typeface="Helvetica"/>
                <a:hlinkClick r:id="rId4"/>
              </a:rPr>
              <a:t>U.S. DOT</a:t>
            </a: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rincipleDiagramAntiEarthquakeSeismicIsolationBuildingBaseSupportRubberBearing.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6485960" y="355600"/>
            <a:ext cx="6328340" cy="4445000"/>
          </a:xfrm>
          <a:prstGeom prst="rect">
            <a:avLst/>
          </a:prstGeom>
          <a:ln w="12700">
            <a:miter lim="400000"/>
          </a:ln>
        </p:spPr>
      </p:pic>
      <p:sp>
        <p:nvSpPr>
          <p:cNvPr id="273" name="Shape 273"/>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74" name="Shape 274"/>
          <p:cNvSpPr/>
          <p:nvPr/>
        </p:nvSpPr>
        <p:spPr>
          <a:xfrm>
            <a:off x="228600" y="165100"/>
            <a:ext cx="6045200" cy="45339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defTabSz="1295400">
              <a:buClr>
                <a:srgbClr val="000000"/>
              </a:buClr>
              <a:defRPr sz="3400">
                <a:uFill>
                  <a:solidFill>
                    <a:srgbClr val="000000"/>
                  </a:solidFill>
                </a:uFill>
                <a:latin typeface="+mn-lt"/>
                <a:ea typeface="+mn-ea"/>
                <a:cs typeface="+mn-cs"/>
                <a:sym typeface="Gill Sans"/>
              </a:defRPr>
            </a:lvl1pPr>
          </a:lstStyle>
          <a:p>
            <a:r>
              <a:t>Base isolation involves placing rubber bearings (or other devices such as steel springs) between a building at its foundation supports.  It decouples a building’s superstructure from its substructure and reduces the amount of shaking and shear in the superstructure. </a:t>
            </a:r>
          </a:p>
        </p:txBody>
      </p:sp>
      <p:sp>
        <p:nvSpPr>
          <p:cNvPr id="275" name="Shape 275"/>
          <p:cNvSpPr/>
          <p:nvPr/>
        </p:nvSpPr>
        <p:spPr>
          <a:xfrm>
            <a:off x="7832034" y="5461000"/>
            <a:ext cx="4829865" cy="2693045"/>
          </a:xfrm>
          <a:prstGeom prst="rect">
            <a:avLst/>
          </a:prstGeom>
          <a:ln w="12700">
            <a:miter lim="400000"/>
          </a:ln>
          <a:extLst>
            <a:ext uri="{C572A759-6A51-4108-AA02-DFA0A04FC94B}">
              <ma14:wrappingTextBoxFlag xmlns:ma14="http://schemas.microsoft.com/office/mac/drawingml/2011/main" val="1"/>
            </a:ext>
          </a:extLst>
        </p:spPr>
        <p:txBody>
          <a:bodyPr wrap="square" lIns="38100" tIns="38100" rIns="38100" bIns="38100">
            <a:spAutoFit/>
          </a:bodyPr>
          <a:lstStyle>
            <a:lvl1pPr defTabSz="1295400">
              <a:buClr>
                <a:srgbClr val="000000"/>
              </a:buClr>
              <a:defRPr sz="3400">
                <a:uFill>
                  <a:solidFill>
                    <a:srgbClr val="000000"/>
                  </a:solidFill>
                </a:uFill>
                <a:latin typeface="+mn-lt"/>
                <a:ea typeface="+mn-ea"/>
                <a:cs typeface="+mn-cs"/>
                <a:sym typeface="Gill Sans"/>
              </a:defRPr>
            </a:lvl1pPr>
          </a:lstStyle>
          <a:p>
            <a:r>
              <a:t>Base isolation is one of the most common types of seismic reinforcement and can be designed into a new building or by retrofit.   </a:t>
            </a:r>
          </a:p>
        </p:txBody>
      </p:sp>
      <p:sp>
        <p:nvSpPr>
          <p:cNvPr id="2" name="TextBox 1"/>
          <p:cNvSpPr txBox="1"/>
          <p:nvPr/>
        </p:nvSpPr>
        <p:spPr>
          <a:xfrm>
            <a:off x="10945199" y="4707771"/>
            <a:ext cx="186910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Helvetica"/>
                <a:ea typeface="Helvetica"/>
                <a:cs typeface="Helvetica"/>
                <a:sym typeface="Helvetica"/>
                <a:hlinkClick r:id="rId5"/>
              </a:rPr>
              <a:t>Rubber</a:t>
            </a:r>
            <a:r>
              <a:rPr kumimoji="0" lang="en-US" sz="1200" b="0" i="0" u="none" strike="noStrike" cap="none" spc="0" normalizeH="0" dirty="0" smtClean="0">
                <a:ln>
                  <a:noFill/>
                </a:ln>
                <a:solidFill>
                  <a:srgbClr val="000000"/>
                </a:solidFill>
                <a:effectLst/>
                <a:uFillTx/>
                <a:latin typeface="Helvetica"/>
                <a:ea typeface="Helvetica"/>
                <a:cs typeface="Helvetica"/>
                <a:sym typeface="Helvetica"/>
                <a:hlinkClick r:id="rId5"/>
              </a:rPr>
              <a:t> Import and Export</a:t>
            </a: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5122" name="Picture 2" descr="http://old.enea.it/com/ingl/New_ingl/research/sust_eco_dev/img/CentroOperativoFolign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5287618"/>
            <a:ext cx="7399689" cy="36443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8600" y="8928100"/>
            <a:ext cx="260488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7"/>
              </a:rPr>
              <a:t>Italian</a:t>
            </a:r>
            <a:r>
              <a:rPr kumimoji="0" lang="en-US" sz="1000" b="0" i="0" u="none" strike="noStrike" cap="none" spc="0" normalizeH="0" dirty="0" smtClean="0">
                <a:ln>
                  <a:noFill/>
                </a:ln>
                <a:solidFill>
                  <a:srgbClr val="000000"/>
                </a:solidFill>
                <a:effectLst/>
                <a:uFillTx/>
                <a:latin typeface="Helvetica"/>
                <a:ea typeface="Helvetica"/>
                <a:cs typeface="Helvetica"/>
                <a:sym typeface="Helvetica"/>
                <a:hlinkClick r:id="rId7"/>
              </a:rPr>
              <a:t> National Agency for New </a:t>
            </a:r>
            <a:r>
              <a:rPr kumimoji="0" lang="en-US" sz="1000" b="0" i="0" u="none" strike="noStrike" cap="none" spc="0" normalizeH="0" dirty="0" err="1" smtClean="0">
                <a:ln>
                  <a:noFill/>
                </a:ln>
                <a:solidFill>
                  <a:srgbClr val="000000"/>
                </a:solidFill>
                <a:effectLst/>
                <a:uFillTx/>
                <a:latin typeface="Helvetica"/>
                <a:ea typeface="Helvetica"/>
                <a:cs typeface="Helvetica"/>
                <a:sym typeface="Helvetica"/>
                <a:hlinkClick r:id="rId7"/>
              </a:rPr>
              <a:t>Techologies</a:t>
            </a:r>
            <a:endParaRPr kumimoji="0" lang="en-US" sz="10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27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27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Skyscrapers in Tokyo swaying in Earthquake - Scary-1.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342900" y="355600"/>
            <a:ext cx="12268200" cy="6900863"/>
          </a:xfrm>
          <a:prstGeom prst="rect">
            <a:avLst/>
          </a:prstGeom>
          <a:ln w="12700">
            <a:miter lim="400000"/>
          </a:ln>
        </p:spPr>
      </p:pic>
      <p:sp>
        <p:nvSpPr>
          <p:cNvPr id="278" name="Shape 278"/>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79" name="Shape 279"/>
          <p:cNvSpPr/>
          <p:nvPr/>
        </p:nvSpPr>
        <p:spPr>
          <a:xfrm>
            <a:off x="254000" y="7734300"/>
            <a:ext cx="12446000" cy="1562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buClr>
                <a:srgbClr val="000000"/>
              </a:buClr>
              <a:defRPr sz="3400">
                <a:uFill>
                  <a:solidFill>
                    <a:srgbClr val="000000"/>
                  </a:solidFill>
                </a:uFill>
                <a:latin typeface="+mn-lt"/>
                <a:ea typeface="+mn-ea"/>
                <a:cs typeface="+mn-cs"/>
                <a:sym typeface="Gill Sans"/>
              </a:defRPr>
            </a:pPr>
            <a:r>
              <a:rPr dirty="0"/>
              <a:t>This is a video of skyscrapers swaying from an earthquake.</a:t>
            </a:r>
          </a:p>
          <a:p>
            <a:pPr defTabSz="1295400">
              <a:buClr>
                <a:srgbClr val="000000"/>
              </a:buClr>
              <a:defRPr sz="3400">
                <a:uFill>
                  <a:solidFill>
                    <a:srgbClr val="000000"/>
                  </a:solidFill>
                </a:uFill>
                <a:latin typeface="+mn-lt"/>
                <a:ea typeface="+mn-ea"/>
                <a:cs typeface="+mn-cs"/>
                <a:sym typeface="Gill Sans"/>
              </a:defRPr>
            </a:pPr>
            <a:r>
              <a:rPr dirty="0"/>
              <a:t>This is the way we hope our buildings will perform during an earthquake. </a:t>
            </a:r>
          </a:p>
        </p:txBody>
      </p:sp>
      <p:sp>
        <p:nvSpPr>
          <p:cNvPr id="280" name="Shape 280"/>
          <p:cNvSpPr/>
          <p:nvPr/>
        </p:nvSpPr>
        <p:spPr>
          <a:xfrm>
            <a:off x="9601200" y="7277100"/>
            <a:ext cx="5816600" cy="431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buClr>
                <a:srgbClr val="000000"/>
              </a:buClr>
              <a:defRPr>
                <a:uFill>
                  <a:solidFill>
                    <a:srgbClr val="000000"/>
                  </a:solidFill>
                </a:uFill>
                <a:latin typeface="Times"/>
                <a:ea typeface="Times"/>
                <a:cs typeface="Times"/>
                <a:sym typeface="Times"/>
              </a:defRPr>
            </a:pPr>
            <a:r>
              <a:t>YouTube: </a:t>
            </a:r>
            <a:r>
              <a:rPr u="sng">
                <a:hlinkClick r:id="rId5"/>
              </a:rPr>
              <a:t>YamachanUS</a:t>
            </a:r>
          </a:p>
          <a:p>
            <a:pPr defTabSz="1295400">
              <a:buClr>
                <a:srgbClr val="000000"/>
              </a:buClr>
              <a:defRPr>
                <a:uFill>
                  <a:solidFill>
                    <a:srgbClr val="000000"/>
                  </a:solidFill>
                </a:uFill>
                <a:latin typeface="Times"/>
                <a:ea typeface="Times"/>
                <a:cs typeface="Times"/>
                <a:sym typeface="Times"/>
              </a:defRPr>
            </a:pPr>
            <a:r>
              <a:rPr u="sng">
                <a:hlinkClick r:id="rId6"/>
              </a:rPr>
              <a:t>http://www.youtube.com/watch?v=NisWbAXfyWI</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51" fill="hold"/>
                                        <p:tgtEl>
                                          <p:spTgt spid="2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7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niles_2.png"/>
          <p:cNvPicPr>
            <a:picLocks noChangeAspect="1"/>
          </p:cNvPicPr>
          <p:nvPr/>
        </p:nvPicPr>
        <p:blipFill>
          <a:blip r:embed="rId2">
            <a:extLst/>
          </a:blip>
          <a:stretch>
            <a:fillRect/>
          </a:stretch>
        </p:blipFill>
        <p:spPr>
          <a:xfrm>
            <a:off x="8432800" y="190500"/>
            <a:ext cx="4343400" cy="5073092"/>
          </a:xfrm>
          <a:prstGeom prst="rect">
            <a:avLst/>
          </a:prstGeom>
          <a:ln w="12700">
            <a:miter lim="400000"/>
          </a:ln>
          <a:effectLst>
            <a:outerShdw blurRad="127000" dist="76200" dir="2700000" rotWithShape="0">
              <a:srgbClr val="000000">
                <a:alpha val="75000"/>
              </a:srgbClr>
            </a:outerShdw>
          </a:effectLst>
        </p:spPr>
      </p:pic>
      <p:sp>
        <p:nvSpPr>
          <p:cNvPr id="283" name="Shape 283"/>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84" name="Shape 284"/>
          <p:cNvSpPr/>
          <p:nvPr/>
        </p:nvSpPr>
        <p:spPr>
          <a:xfrm>
            <a:off x="266700" y="279400"/>
            <a:ext cx="7950200" cy="5309146"/>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buClr>
                <a:srgbClr val="000000"/>
              </a:buClr>
              <a:defRPr sz="3400">
                <a:uFill>
                  <a:solidFill>
                    <a:srgbClr val="000000"/>
                  </a:solidFill>
                </a:uFill>
                <a:latin typeface="Times"/>
                <a:ea typeface="Times"/>
                <a:cs typeface="Times"/>
                <a:sym typeface="Times"/>
              </a:defRPr>
            </a:pPr>
            <a:r>
              <a:rPr dirty="0"/>
              <a:t>The Alquist-Priolo Earthquake Fault Zoning Act was signed into California law on December 22, </a:t>
            </a:r>
            <a:r>
              <a:rPr dirty="0" smtClean="0"/>
              <a:t>1972</a:t>
            </a:r>
            <a:r>
              <a:rPr lang="en-US" dirty="0" smtClean="0"/>
              <a:t> </a:t>
            </a:r>
            <a:r>
              <a:rPr dirty="0" smtClean="0"/>
              <a:t>to </a:t>
            </a:r>
            <a:r>
              <a:rPr dirty="0"/>
              <a:t>mitigate the hazard of surface faulting to structures for human occupancy. The Act was one of several that changed building codes and practices to improve earthquake safety.</a:t>
            </a:r>
          </a:p>
          <a:p>
            <a:pPr defTabSz="1295400">
              <a:buClr>
                <a:srgbClr val="000000"/>
              </a:buClr>
              <a:defRPr sz="3400">
                <a:uFill>
                  <a:solidFill>
                    <a:srgbClr val="000000"/>
                  </a:solidFill>
                </a:uFill>
                <a:latin typeface="Times"/>
                <a:ea typeface="Times"/>
                <a:cs typeface="Times"/>
                <a:sym typeface="Times"/>
              </a:defRPr>
            </a:pPr>
            <a:endParaRPr lang="en-US" dirty="0" smtClean="0"/>
          </a:p>
          <a:p>
            <a:pPr defTabSz="1295400">
              <a:buClr>
                <a:srgbClr val="000000"/>
              </a:buClr>
              <a:defRPr sz="3400">
                <a:uFill>
                  <a:solidFill>
                    <a:srgbClr val="000000"/>
                  </a:solidFill>
                </a:uFill>
                <a:latin typeface="Times"/>
                <a:ea typeface="Times"/>
                <a:cs typeface="Times"/>
                <a:sym typeface="Times"/>
              </a:defRPr>
            </a:pPr>
            <a:r>
              <a:rPr dirty="0" smtClean="0"/>
              <a:t>The </a:t>
            </a:r>
            <a:r>
              <a:rPr dirty="0"/>
              <a:t>act in its current form has three main provisions:</a:t>
            </a:r>
          </a:p>
        </p:txBody>
      </p:sp>
      <p:sp>
        <p:nvSpPr>
          <p:cNvPr id="285" name="Shape 285"/>
          <p:cNvSpPr/>
          <p:nvPr/>
        </p:nvSpPr>
        <p:spPr>
          <a:xfrm>
            <a:off x="190500" y="5532228"/>
            <a:ext cx="12623800" cy="3739485"/>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marL="514350" indent="-514350" defTabSz="1295400">
              <a:buClr>
                <a:srgbClr val="000000"/>
              </a:buClr>
              <a:buFont typeface="+mj-lt"/>
              <a:buAutoNum type="arabicPeriod"/>
              <a:defRPr sz="3400">
                <a:uFill>
                  <a:solidFill>
                    <a:srgbClr val="000000"/>
                  </a:solidFill>
                </a:uFill>
                <a:latin typeface="Times"/>
                <a:ea typeface="Times"/>
                <a:cs typeface="Times"/>
                <a:sym typeface="Times"/>
              </a:defRPr>
            </a:pPr>
            <a:r>
              <a:rPr dirty="0" smtClean="0"/>
              <a:t>Compilation </a:t>
            </a:r>
            <a:r>
              <a:rPr dirty="0"/>
              <a:t>of detailed maps of known active faults. </a:t>
            </a:r>
          </a:p>
          <a:p>
            <a:pPr marL="514350" indent="-514350" defTabSz="1295400">
              <a:buClr>
                <a:srgbClr val="000000"/>
              </a:buClr>
              <a:buFont typeface="+mj-lt"/>
              <a:buAutoNum type="arabicPeriod"/>
              <a:defRPr sz="3400">
                <a:uFill>
                  <a:solidFill>
                    <a:srgbClr val="000000"/>
                  </a:solidFill>
                </a:uFill>
                <a:latin typeface="Times"/>
                <a:ea typeface="Times"/>
                <a:cs typeface="Times"/>
                <a:sym typeface="Times"/>
              </a:defRPr>
            </a:pPr>
            <a:r>
              <a:rPr dirty="0" smtClean="0"/>
              <a:t>Requires </a:t>
            </a:r>
            <a:r>
              <a:rPr dirty="0"/>
              <a:t>property owners to legally disclose that their property lies within the zones defined on those maps before selling the property; and</a:t>
            </a:r>
          </a:p>
          <a:p>
            <a:pPr marL="514350" indent="-514350" defTabSz="1295400">
              <a:buClr>
                <a:srgbClr val="000000"/>
              </a:buClr>
              <a:buFont typeface="+mj-lt"/>
              <a:buAutoNum type="arabicPeriod"/>
              <a:defRPr sz="3400">
                <a:uFill>
                  <a:solidFill>
                    <a:srgbClr val="000000"/>
                  </a:solidFill>
                </a:uFill>
                <a:latin typeface="Times"/>
                <a:ea typeface="Times"/>
                <a:cs typeface="Times"/>
                <a:sym typeface="Times"/>
              </a:defRPr>
            </a:pPr>
            <a:r>
              <a:rPr dirty="0" smtClean="0"/>
              <a:t>Prohibits </a:t>
            </a:r>
            <a:r>
              <a:rPr dirty="0"/>
              <a:t>new construction within these identified fault zones unless a comprehensive geologic investigation shows that the fault does not pose a hazard to the proposed structure.</a:t>
            </a: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droppedImage.png"/>
          <p:cNvPicPr>
            <a:picLocks noChangeAspect="1"/>
          </p:cNvPicPr>
          <p:nvPr/>
        </p:nvPicPr>
        <p:blipFill>
          <a:blip r:embed="rId2">
            <a:extLst/>
          </a:blip>
          <a:stretch>
            <a:fillRect/>
          </a:stretch>
        </p:blipFill>
        <p:spPr>
          <a:xfrm>
            <a:off x="0" y="655319"/>
            <a:ext cx="9931400" cy="5296748"/>
          </a:xfrm>
          <a:prstGeom prst="rect">
            <a:avLst/>
          </a:prstGeom>
          <a:ln w="12700">
            <a:miter lim="400000"/>
          </a:ln>
        </p:spPr>
      </p:pic>
      <p:sp>
        <p:nvSpPr>
          <p:cNvPr id="181" name="Shape 181"/>
          <p:cNvSpPr/>
          <p:nvPr/>
        </p:nvSpPr>
        <p:spPr>
          <a:xfrm>
            <a:off x="191622" y="6140450"/>
            <a:ext cx="3594101"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3200">
                <a:latin typeface="+mn-lt"/>
                <a:ea typeface="+mn-ea"/>
                <a:cs typeface="+mn-cs"/>
                <a:sym typeface="Gill Sans"/>
              </a:defRPr>
            </a:lvl1pPr>
          </a:lstStyle>
          <a:p>
            <a:r>
              <a:t>It is clear that the major earthquake risk is associated  tectonic plate boundaries (largest risk with convergent boundaries). </a:t>
            </a:r>
          </a:p>
        </p:txBody>
      </p:sp>
      <p:sp>
        <p:nvSpPr>
          <p:cNvPr id="183" name="Shape 183"/>
          <p:cNvSpPr/>
          <p:nvPr/>
        </p:nvSpPr>
        <p:spPr>
          <a:xfrm>
            <a:off x="204322" y="63500"/>
            <a:ext cx="9271001"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4200">
                <a:latin typeface="Gill Sans SemiBold"/>
                <a:ea typeface="Gill Sans SemiBold"/>
                <a:cs typeface="Gill Sans SemiBold"/>
                <a:sym typeface="Gill Sans SemiBold"/>
              </a:defRPr>
            </a:lvl1pPr>
          </a:lstStyle>
          <a:p>
            <a:r>
              <a:t>1. Earthquake Hazards</a:t>
            </a:r>
          </a:p>
        </p:txBody>
      </p:sp>
      <p:pic>
        <p:nvPicPr>
          <p:cNvPr id="2050" name="Picture 2" descr="ectonic Activity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139" y="5777948"/>
            <a:ext cx="8070873" cy="3975652"/>
          </a:xfrm>
          <a:prstGeom prst="rect">
            <a:avLst/>
          </a:prstGeom>
          <a:noFill/>
          <a:extLst>
            <a:ext uri="{909E8E84-426E-40DD-AFC4-6F175D3DCCD1}">
              <a14:hiddenFill xmlns:a14="http://schemas.microsoft.com/office/drawing/2010/main">
                <a:solidFill>
                  <a:srgbClr val="FFFFFF"/>
                </a:solidFill>
              </a14:hiddenFill>
            </a:ext>
          </a:extLst>
        </p:spPr>
      </p:pic>
      <p:sp>
        <p:nvSpPr>
          <p:cNvPr id="182" name="Shape 182"/>
          <p:cNvSpPr/>
          <p:nvPr/>
        </p:nvSpPr>
        <p:spPr>
          <a:xfrm>
            <a:off x="8073435" y="9230414"/>
            <a:ext cx="2613274"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2400">
                <a:latin typeface="+mn-lt"/>
                <a:ea typeface="+mn-ea"/>
                <a:cs typeface="+mn-cs"/>
                <a:sym typeface="Gill Sans"/>
              </a:defRPr>
            </a:lvl1pPr>
          </a:lstStyle>
          <a:p>
            <a:r>
              <a:t>Global Tectonic Map</a:t>
            </a:r>
          </a:p>
        </p:txBody>
      </p:sp>
      <p:sp>
        <p:nvSpPr>
          <p:cNvPr id="2" name="TextBox 1"/>
          <p:cNvSpPr txBox="1"/>
          <p:nvPr/>
        </p:nvSpPr>
        <p:spPr>
          <a:xfrm>
            <a:off x="12077428" y="9497120"/>
            <a:ext cx="45044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smtClean="0">
                <a:ln>
                  <a:noFill/>
                </a:ln>
                <a:solidFill>
                  <a:srgbClr val="000000"/>
                </a:solidFill>
                <a:effectLst/>
                <a:uFillTx/>
                <a:latin typeface="Helvetica"/>
                <a:ea typeface="Helvetica"/>
                <a:cs typeface="Helvetica"/>
                <a:sym typeface="Helvetica"/>
                <a:hlinkClick r:id="rId4"/>
              </a:rPr>
              <a:t>NASA</a:t>
            </a:r>
            <a:endParaRPr kumimoji="0" lang="en-US" sz="10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seismo.png"/>
          <p:cNvPicPr>
            <a:picLocks noChangeAspect="1"/>
          </p:cNvPicPr>
          <p:nvPr/>
        </p:nvPicPr>
        <p:blipFill>
          <a:blip r:embed="rId2">
            <a:extLst/>
          </a:blip>
          <a:stretch>
            <a:fillRect/>
          </a:stretch>
        </p:blipFill>
        <p:spPr>
          <a:xfrm>
            <a:off x="5943600" y="1092200"/>
            <a:ext cx="6921500" cy="2670885"/>
          </a:xfrm>
          <a:prstGeom prst="rect">
            <a:avLst/>
          </a:prstGeom>
          <a:ln w="12700">
            <a:miter lim="400000"/>
          </a:ln>
        </p:spPr>
      </p:pic>
      <p:sp>
        <p:nvSpPr>
          <p:cNvPr id="288" name="Shape 288"/>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289" name="Shape 289"/>
          <p:cNvSpPr/>
          <p:nvPr/>
        </p:nvSpPr>
        <p:spPr>
          <a:xfrm>
            <a:off x="266700" y="165100"/>
            <a:ext cx="5448300" cy="5029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buClr>
                <a:srgbClr val="000000"/>
              </a:buClr>
              <a:defRPr sz="3400" b="1">
                <a:uFill>
                  <a:solidFill>
                    <a:srgbClr val="000000"/>
                  </a:solidFill>
                </a:uFill>
                <a:latin typeface="+mn-lt"/>
                <a:ea typeface="+mn-ea"/>
                <a:cs typeface="+mn-cs"/>
                <a:sym typeface="Gill Sans"/>
              </a:defRPr>
            </a:pPr>
            <a:r>
              <a:t>Early Warning Systems</a:t>
            </a:r>
          </a:p>
          <a:p>
            <a:pPr defTabSz="1295400">
              <a:buClr>
                <a:srgbClr val="000000"/>
              </a:buClr>
              <a:defRPr sz="3400">
                <a:uFill>
                  <a:solidFill>
                    <a:srgbClr val="000000"/>
                  </a:solidFill>
                </a:uFill>
                <a:latin typeface="+mn-lt"/>
                <a:ea typeface="+mn-ea"/>
                <a:cs typeface="+mn-cs"/>
                <a:sym typeface="Gill Sans"/>
              </a:defRPr>
            </a:pPr>
            <a:r>
              <a:t>Earthquake warning systems may take advantage of the lag time between the arrival of a P-wave and the arrival of the S- and surface-waves.  The further that a city is away from the epicenter, the greater the time lag.  </a:t>
            </a:r>
          </a:p>
        </p:txBody>
      </p:sp>
      <p:sp>
        <p:nvSpPr>
          <p:cNvPr id="290" name="Shape 290"/>
          <p:cNvSpPr/>
          <p:nvPr/>
        </p:nvSpPr>
        <p:spPr>
          <a:xfrm>
            <a:off x="203200" y="4826000"/>
            <a:ext cx="12598400" cy="2057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defTabSz="1295400">
              <a:buClr>
                <a:srgbClr val="000000"/>
              </a:buClr>
              <a:defRPr sz="3400">
                <a:uFill>
                  <a:solidFill>
                    <a:srgbClr val="000000"/>
                  </a:solidFill>
                </a:uFill>
                <a:latin typeface="+mn-lt"/>
                <a:ea typeface="+mn-ea"/>
                <a:cs typeface="+mn-cs"/>
                <a:sym typeface="Gill Sans"/>
              </a:defRPr>
            </a:lvl1pPr>
          </a:lstStyle>
          <a:p>
            <a:r>
              <a:t>The warning time may range from a few seconds to a minute. Generally, if a city is so distant that the lag time is more than a ~1 minute, the city is too distant to from the epicenter and damage will be minimal.  </a:t>
            </a:r>
          </a:p>
        </p:txBody>
      </p:sp>
      <p:pic>
        <p:nvPicPr>
          <p:cNvPr id="291" name="BART_macarthur_oakland.png"/>
          <p:cNvPicPr>
            <a:picLocks noChangeAspect="1"/>
          </p:cNvPicPr>
          <p:nvPr/>
        </p:nvPicPr>
        <p:blipFill>
          <a:blip r:embed="rId3">
            <a:extLst/>
          </a:blip>
          <a:stretch>
            <a:fillRect/>
          </a:stretch>
        </p:blipFill>
        <p:spPr>
          <a:xfrm>
            <a:off x="215900" y="6981825"/>
            <a:ext cx="3492500" cy="2619375"/>
          </a:xfrm>
          <a:prstGeom prst="rect">
            <a:avLst/>
          </a:prstGeom>
          <a:ln w="12700">
            <a:miter lim="400000"/>
          </a:ln>
          <a:effectLst>
            <a:outerShdw blurRad="127000" dist="76200" dir="2700000" rotWithShape="0">
              <a:srgbClr val="000000">
                <a:alpha val="75000"/>
              </a:srgbClr>
            </a:outerShdw>
          </a:effectLst>
        </p:spPr>
      </p:pic>
      <p:sp>
        <p:nvSpPr>
          <p:cNvPr id="292" name="Shape 292"/>
          <p:cNvSpPr/>
          <p:nvPr/>
        </p:nvSpPr>
        <p:spPr>
          <a:xfrm>
            <a:off x="4127500" y="6972300"/>
            <a:ext cx="8648700" cy="2057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defTabSz="1295400">
              <a:buClr>
                <a:srgbClr val="000000"/>
              </a:buClr>
              <a:defRPr sz="3400">
                <a:uFill>
                  <a:solidFill>
                    <a:srgbClr val="000000"/>
                  </a:solidFill>
                </a:uFill>
                <a:latin typeface="+mn-lt"/>
                <a:ea typeface="+mn-ea"/>
                <a:cs typeface="+mn-cs"/>
                <a:sym typeface="Gill Sans"/>
              </a:defRPr>
            </a:lvl1pPr>
          </a:lstStyle>
          <a:p>
            <a:r>
              <a:t>Even a warning of a few seconds may be enough for people to seek shelter or to allow transportation and utility systems (i.e., gas pipelines) to shut down automatically.</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Earthquake_Early_Warning_%28Japan%29.png"/>
          <p:cNvPicPr>
            <a:picLocks noChangeAspect="1"/>
          </p:cNvPicPr>
          <p:nvPr/>
        </p:nvPicPr>
        <p:blipFill>
          <a:blip r:embed="rId2">
            <a:extLst/>
          </a:blip>
          <a:stretch>
            <a:fillRect/>
          </a:stretch>
        </p:blipFill>
        <p:spPr>
          <a:xfrm>
            <a:off x="6134100" y="139700"/>
            <a:ext cx="6667500" cy="5666431"/>
          </a:xfrm>
          <a:prstGeom prst="rect">
            <a:avLst/>
          </a:prstGeom>
          <a:ln w="12700">
            <a:miter lim="400000"/>
          </a:ln>
        </p:spPr>
      </p:pic>
      <p:sp>
        <p:nvSpPr>
          <p:cNvPr id="295" name="Shape 295"/>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96" name="Shape 296"/>
          <p:cNvSpPr/>
          <p:nvPr/>
        </p:nvSpPr>
        <p:spPr>
          <a:xfrm>
            <a:off x="139700" y="127000"/>
            <a:ext cx="5715000" cy="8077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spcBef>
                <a:spcPts val="700"/>
              </a:spcBef>
              <a:buClr>
                <a:srgbClr val="000000"/>
              </a:buClr>
              <a:defRPr sz="3600">
                <a:uFill>
                  <a:solidFill>
                    <a:srgbClr val="000000"/>
                  </a:solidFill>
                </a:uFill>
                <a:latin typeface="+mn-lt"/>
                <a:ea typeface="+mn-ea"/>
                <a:cs typeface="+mn-cs"/>
                <a:sym typeface="Gill Sans"/>
              </a:defRPr>
            </a:pPr>
            <a:r>
              <a:t>The </a:t>
            </a:r>
            <a:r>
              <a:rPr i="1"/>
              <a:t>Earthquake Early Warning</a:t>
            </a:r>
            <a:r>
              <a:t> (EEW) system in Japan is managed by the </a:t>
            </a:r>
            <a:r>
              <a:rPr i="1"/>
              <a:t>Japan Meteorological Agency </a:t>
            </a:r>
            <a:r>
              <a:t>(JMA).</a:t>
            </a:r>
          </a:p>
          <a:p>
            <a:pPr defTabSz="1295400">
              <a:spcBef>
                <a:spcPts val="700"/>
              </a:spcBef>
              <a:buClr>
                <a:srgbClr val="000000"/>
              </a:buClr>
              <a:defRPr sz="3600">
                <a:uFill>
                  <a:solidFill>
                    <a:srgbClr val="000000"/>
                  </a:solidFill>
                </a:uFill>
                <a:latin typeface="+mn-lt"/>
                <a:ea typeface="+mn-ea"/>
                <a:cs typeface="+mn-cs"/>
                <a:sym typeface="Gill Sans"/>
              </a:defRPr>
            </a:pPr>
            <a:r>
              <a:t>When two or more seismometers detect P-waves (upper diagram), the data is analyzed immediately by the JMA. Then a warning is issued to broadcasting stations and mobile phone companies (lower diagram).  </a:t>
            </a:r>
          </a:p>
          <a:p>
            <a:pPr defTabSz="1295400">
              <a:spcBef>
                <a:spcPts val="700"/>
              </a:spcBef>
              <a:buClr>
                <a:srgbClr val="000000"/>
              </a:buClr>
              <a:defRPr sz="3600">
                <a:uFill>
                  <a:solidFill>
                    <a:srgbClr val="000000"/>
                  </a:solidFill>
                </a:uFill>
                <a:latin typeface="+mn-lt"/>
                <a:ea typeface="+mn-ea"/>
                <a:cs typeface="+mn-cs"/>
                <a:sym typeface="Gill Sans"/>
              </a:defRPr>
            </a:pPr>
            <a:r>
              <a:t>Warnings are issued by public address systems, TV, radio, internet, and mobile phones. </a:t>
            </a:r>
          </a:p>
        </p:txBody>
      </p:sp>
      <p:sp>
        <p:nvSpPr>
          <p:cNvPr id="297" name="Shape 297"/>
          <p:cNvSpPr/>
          <p:nvPr/>
        </p:nvSpPr>
        <p:spPr>
          <a:xfrm>
            <a:off x="10782300" y="5892800"/>
            <a:ext cx="1908696" cy="2540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defTabSz="1295400">
              <a:buClr>
                <a:srgbClr val="000000"/>
              </a:buClr>
              <a:defRPr>
                <a:uFill>
                  <a:solidFill>
                    <a:srgbClr val="000000"/>
                  </a:solidFill>
                </a:uFill>
                <a:latin typeface="Times"/>
                <a:ea typeface="Times"/>
                <a:cs typeface="Times"/>
                <a:sym typeface="Times"/>
              </a:defRPr>
            </a:lvl1pPr>
          </a:lstStyle>
          <a:p>
            <a:r>
              <a:t>Japan Meteorological Agency</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Emergency Earthquake Warning in Japan English subtitled.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4000500" y="165100"/>
            <a:ext cx="8856134" cy="6642100"/>
          </a:xfrm>
          <a:prstGeom prst="rect">
            <a:avLst/>
          </a:prstGeom>
          <a:ln w="12700">
            <a:miter lim="400000"/>
          </a:ln>
        </p:spPr>
      </p:pic>
      <p:sp>
        <p:nvSpPr>
          <p:cNvPr id="300" name="Shape 300"/>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301" name="Shape 301"/>
          <p:cNvSpPr/>
          <p:nvPr/>
        </p:nvSpPr>
        <p:spPr>
          <a:xfrm>
            <a:off x="114300" y="203200"/>
            <a:ext cx="3746500" cy="3048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defTabSz="1295400">
              <a:buClr>
                <a:srgbClr val="000000"/>
              </a:buClr>
              <a:defRPr sz="3400">
                <a:uFill>
                  <a:solidFill>
                    <a:srgbClr val="000000"/>
                  </a:solidFill>
                </a:uFill>
                <a:latin typeface="+mn-lt"/>
                <a:ea typeface="+mn-ea"/>
                <a:cs typeface="+mn-cs"/>
                <a:sym typeface="Gill Sans"/>
              </a:defRPr>
            </a:lvl1pPr>
          </a:lstStyle>
          <a:p>
            <a:r>
              <a:t>This is a video of the Japanese earthquake early warning system breaking into TV program to warn of an earthquake.</a:t>
            </a:r>
          </a:p>
        </p:txBody>
      </p:sp>
      <p:sp>
        <p:nvSpPr>
          <p:cNvPr id="302" name="Shape 302"/>
          <p:cNvSpPr/>
          <p:nvPr/>
        </p:nvSpPr>
        <p:spPr>
          <a:xfrm>
            <a:off x="4051300" y="6870700"/>
            <a:ext cx="4343400" cy="431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buClr>
                <a:srgbClr val="000000"/>
              </a:buClr>
              <a:defRPr>
                <a:uFill>
                  <a:solidFill>
                    <a:srgbClr val="000000"/>
                  </a:solidFill>
                </a:uFill>
                <a:latin typeface="Times"/>
                <a:ea typeface="Times"/>
                <a:cs typeface="Times"/>
                <a:sym typeface="Times"/>
              </a:defRPr>
            </a:pPr>
            <a:r>
              <a:t>YouTube: </a:t>
            </a:r>
            <a:r>
              <a:rPr>
                <a:hlinkClick r:id="rId5"/>
              </a:rPr>
              <a:t>judypillsgarland69</a:t>
            </a:r>
          </a:p>
          <a:p>
            <a:pPr defTabSz="1295400">
              <a:buClr>
                <a:srgbClr val="000000"/>
              </a:buClr>
              <a:defRPr>
                <a:uFill>
                  <a:solidFill>
                    <a:srgbClr val="000000"/>
                  </a:solidFill>
                </a:uFill>
                <a:latin typeface="Times"/>
                <a:ea typeface="Times"/>
                <a:cs typeface="Times"/>
                <a:sym typeface="Times"/>
              </a:defRPr>
            </a:pPr>
            <a:r>
              <a:rPr>
                <a:hlinkClick r:id="rId5"/>
              </a:rPr>
              <a:t>http://www.youtube.com/watch?v=qqgAgJODgho</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74996" fill="hold"/>
                                        <p:tgtEl>
                                          <p:spTgt spid="29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99"/>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m4240216_Earthquake.jpg"/>
          <p:cNvPicPr>
            <a:picLocks noChangeAspect="1"/>
          </p:cNvPicPr>
          <p:nvPr/>
        </p:nvPicPr>
        <p:blipFill>
          <a:blip r:embed="rId2">
            <a:extLst/>
          </a:blip>
          <a:stretch>
            <a:fillRect/>
          </a:stretch>
        </p:blipFill>
        <p:spPr>
          <a:xfrm>
            <a:off x="7124700" y="131737"/>
            <a:ext cx="5702300" cy="9405455"/>
          </a:xfrm>
          <a:prstGeom prst="rect">
            <a:avLst/>
          </a:prstGeom>
          <a:ln w="12700">
            <a:miter lim="400000"/>
          </a:ln>
          <a:effectLst>
            <a:outerShdw blurRad="127000" dist="76200" dir="2700000" rotWithShape="0">
              <a:srgbClr val="000000">
                <a:alpha val="75000"/>
              </a:srgbClr>
            </a:outerShdw>
          </a:effectLst>
        </p:spPr>
      </p:pic>
      <p:sp>
        <p:nvSpPr>
          <p:cNvPr id="305" name="Shape 305"/>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06" name="Shape 306"/>
          <p:cNvSpPr/>
          <p:nvPr/>
        </p:nvSpPr>
        <p:spPr>
          <a:xfrm>
            <a:off x="241300" y="152400"/>
            <a:ext cx="6718300" cy="1117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defTabSz="1295400">
              <a:buClr>
                <a:srgbClr val="000000"/>
              </a:buClr>
              <a:defRPr sz="3600">
                <a:uFill>
                  <a:solidFill>
                    <a:srgbClr val="000000"/>
                  </a:solidFill>
                </a:uFill>
                <a:latin typeface="+mn-lt"/>
                <a:ea typeface="+mn-ea"/>
                <a:cs typeface="+mn-cs"/>
                <a:sym typeface="Gill Sans"/>
              </a:defRPr>
            </a:lvl1pPr>
          </a:lstStyle>
          <a:p>
            <a:r>
              <a:t>What do you do in the event of an earthquake?</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USGS-zones.png"/>
          <p:cNvPicPr>
            <a:picLocks noChangeAspect="1"/>
          </p:cNvPicPr>
          <p:nvPr/>
        </p:nvPicPr>
        <p:blipFill>
          <a:blip r:embed="rId2">
            <a:extLst/>
          </a:blip>
          <a:stretch>
            <a:fillRect/>
          </a:stretch>
        </p:blipFill>
        <p:spPr>
          <a:xfrm>
            <a:off x="8111619" y="1282700"/>
            <a:ext cx="4867782" cy="7950200"/>
          </a:xfrm>
          <a:prstGeom prst="rect">
            <a:avLst/>
          </a:prstGeom>
          <a:ln w="12700">
            <a:miter lim="400000"/>
          </a:ln>
        </p:spPr>
      </p:pic>
      <p:pic>
        <p:nvPicPr>
          <p:cNvPr id="309" name="PHOTO+NON+FICTION+PIECE+220px-TsunamiHazardSign.svg.png"/>
          <p:cNvPicPr>
            <a:picLocks noChangeAspect="1"/>
          </p:cNvPicPr>
          <p:nvPr/>
        </p:nvPicPr>
        <p:blipFill>
          <a:blip r:embed="rId3">
            <a:extLst/>
          </a:blip>
          <a:stretch>
            <a:fillRect/>
          </a:stretch>
        </p:blipFill>
        <p:spPr>
          <a:xfrm>
            <a:off x="152400" y="1447800"/>
            <a:ext cx="2794000" cy="2438400"/>
          </a:xfrm>
          <a:prstGeom prst="rect">
            <a:avLst/>
          </a:prstGeom>
          <a:ln w="12700">
            <a:miter lim="400000"/>
          </a:ln>
        </p:spPr>
      </p:pic>
      <p:sp>
        <p:nvSpPr>
          <p:cNvPr id="310" name="Shape 310"/>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11" name="Shape 311"/>
          <p:cNvSpPr/>
          <p:nvPr/>
        </p:nvSpPr>
        <p:spPr>
          <a:xfrm>
            <a:off x="3200400" y="1066800"/>
            <a:ext cx="4660900" cy="3200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defTabSz="1295400">
              <a:buClr>
                <a:srgbClr val="000000"/>
              </a:buClr>
              <a:defRPr sz="3600">
                <a:uFill>
                  <a:solidFill>
                    <a:srgbClr val="000000"/>
                  </a:solidFill>
                </a:uFill>
                <a:latin typeface="+mn-lt"/>
                <a:ea typeface="+mn-ea"/>
                <a:cs typeface="+mn-cs"/>
                <a:sym typeface="Gill Sans"/>
              </a:defRPr>
            </a:lvl1pPr>
          </a:lstStyle>
          <a:p>
            <a:r>
              <a:t>Tsunamis are giant water waves that usually result from the vertical displacement of the seafloor during an earthquake.</a:t>
            </a:r>
          </a:p>
        </p:txBody>
      </p:sp>
      <p:sp>
        <p:nvSpPr>
          <p:cNvPr id="312" name="Shape 312"/>
          <p:cNvSpPr/>
          <p:nvPr/>
        </p:nvSpPr>
        <p:spPr>
          <a:xfrm>
            <a:off x="254000" y="4597400"/>
            <a:ext cx="7505700" cy="4241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buClr>
                <a:srgbClr val="000000"/>
              </a:buClr>
              <a:defRPr sz="3600">
                <a:uFill>
                  <a:solidFill>
                    <a:srgbClr val="000000"/>
                  </a:solidFill>
                </a:uFill>
                <a:latin typeface="+mn-lt"/>
                <a:ea typeface="+mn-ea"/>
                <a:cs typeface="+mn-cs"/>
                <a:sym typeface="Gill Sans"/>
              </a:defRPr>
            </a:pPr>
            <a:r>
              <a:t>Tsunamis are usually produced by earthquakes along convergent boundaries since these produce the largest earthquakes and are located in ocean basins.</a:t>
            </a:r>
          </a:p>
          <a:p>
            <a:pPr defTabSz="1295400">
              <a:buClr>
                <a:srgbClr val="000000"/>
              </a:buClr>
              <a:defRPr sz="3600">
                <a:uFill>
                  <a:solidFill>
                    <a:srgbClr val="000000"/>
                  </a:solidFill>
                </a:uFill>
                <a:latin typeface="+mn-lt"/>
                <a:ea typeface="+mn-ea"/>
                <a:cs typeface="+mn-cs"/>
                <a:sym typeface="Gill Sans"/>
              </a:defRPr>
            </a:pPr>
            <a:r>
              <a:t>Tsunamis may also be produced by large submarine landslides and large meteorite impacts in ocean basins. </a:t>
            </a:r>
          </a:p>
        </p:txBody>
      </p:sp>
      <p:sp>
        <p:nvSpPr>
          <p:cNvPr id="313" name="Shape 313"/>
          <p:cNvSpPr/>
          <p:nvPr/>
        </p:nvSpPr>
        <p:spPr>
          <a:xfrm>
            <a:off x="342900" y="241300"/>
            <a:ext cx="4711130" cy="6223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defTabSz="1295400">
              <a:buClr>
                <a:srgbClr val="000000"/>
              </a:buClr>
              <a:defRPr sz="3600">
                <a:uFill>
                  <a:solidFill>
                    <a:srgbClr val="000000"/>
                  </a:solidFill>
                </a:uFill>
                <a:latin typeface="Gill Sans SemiBold"/>
                <a:ea typeface="Gill Sans SemiBold"/>
                <a:cs typeface="Gill Sans SemiBold"/>
                <a:sym typeface="Gill Sans SemiBold"/>
              </a:defRPr>
            </a:lvl1pPr>
          </a:lstStyle>
          <a:p>
            <a:r>
              <a:t>II. Tsunami Hazards</a:t>
            </a:r>
          </a:p>
        </p:txBody>
      </p:sp>
      <p:sp>
        <p:nvSpPr>
          <p:cNvPr id="314" name="Shape 314"/>
          <p:cNvSpPr/>
          <p:nvPr/>
        </p:nvSpPr>
        <p:spPr>
          <a:xfrm>
            <a:off x="8813800" y="9220200"/>
            <a:ext cx="478533" cy="2540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defTabSz="1295400">
              <a:buClr>
                <a:srgbClr val="000000"/>
              </a:buClr>
              <a:defRPr>
                <a:uFill>
                  <a:solidFill>
                    <a:srgbClr val="000000"/>
                  </a:solidFill>
                </a:uFill>
                <a:latin typeface="Times"/>
                <a:ea typeface="Times"/>
                <a:cs typeface="Times"/>
                <a:sym typeface="Times"/>
              </a:defRPr>
            </a:lvl1pPr>
          </a:lstStyle>
          <a:p>
            <a:r>
              <a:t>USGS</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10602_Figure229.png"/>
          <p:cNvPicPr>
            <a:picLocks noChangeAspect="1"/>
          </p:cNvPicPr>
          <p:nvPr/>
        </p:nvPicPr>
        <p:blipFill>
          <a:blip r:embed="rId2">
            <a:extLst/>
          </a:blip>
          <a:stretch>
            <a:fillRect/>
          </a:stretch>
        </p:blipFill>
        <p:spPr>
          <a:xfrm>
            <a:off x="401080" y="139700"/>
            <a:ext cx="12184620" cy="6756400"/>
          </a:xfrm>
          <a:prstGeom prst="rect">
            <a:avLst/>
          </a:prstGeom>
          <a:ln w="12700">
            <a:miter lim="400000"/>
          </a:ln>
        </p:spPr>
      </p:pic>
      <p:sp>
        <p:nvSpPr>
          <p:cNvPr id="317" name="Shape 317"/>
          <p:cNvSpPr/>
          <p:nvPr/>
        </p:nvSpPr>
        <p:spPr>
          <a:xfrm>
            <a:off x="254000" y="7296150"/>
            <a:ext cx="12420600"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atin typeface="+mn-lt"/>
                <a:ea typeface="+mn-ea"/>
                <a:cs typeface="+mn-cs"/>
                <a:sym typeface="Gill Sans"/>
              </a:defRPr>
            </a:lvl1pPr>
          </a:lstStyle>
          <a:p>
            <a:r>
              <a:t>This map shows the global tsunami hazard. Note that the greatest hazard is on coastal regions in the Pacific basin.  Japan, Indonesia, Chile, and Peru have a high number of people living in tsunami prone areas. </a:t>
            </a:r>
          </a:p>
        </p:txBody>
      </p:sp>
      <p:sp>
        <p:nvSpPr>
          <p:cNvPr id="318" name="Shape 318"/>
          <p:cNvSpPr/>
          <p:nvPr/>
        </p:nvSpPr>
        <p:spPr>
          <a:xfrm>
            <a:off x="7557622" y="6953250"/>
            <a:ext cx="5194301" cy="279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a:latin typeface="+mn-lt"/>
                <a:ea typeface="+mn-ea"/>
                <a:cs typeface="+mn-cs"/>
                <a:sym typeface="Gill Sans"/>
              </a:defRPr>
            </a:lvl1pPr>
          </a:lstStyle>
          <a:p>
            <a:r>
              <a:t>United Nations Office for Disaster Risk Reduction (UNISDR)</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 name="v44n1-dart2en_11503.png"/>
          <p:cNvPicPr>
            <a:picLocks noChangeAspect="1"/>
          </p:cNvPicPr>
          <p:nvPr/>
        </p:nvPicPr>
        <p:blipFill>
          <a:blip r:embed="rId2">
            <a:extLst/>
          </a:blip>
          <a:stretch>
            <a:fillRect/>
          </a:stretch>
        </p:blipFill>
        <p:spPr>
          <a:xfrm>
            <a:off x="5842000" y="215900"/>
            <a:ext cx="6985000" cy="9309100"/>
          </a:xfrm>
          <a:prstGeom prst="rect">
            <a:avLst/>
          </a:prstGeom>
          <a:ln w="12700">
            <a:miter lim="400000"/>
          </a:ln>
          <a:effectLst>
            <a:outerShdw blurRad="127000" dist="76200" dir="2700000" rotWithShape="0">
              <a:srgbClr val="000000">
                <a:alpha val="75000"/>
              </a:srgbClr>
            </a:outerShdw>
          </a:effectLst>
        </p:spPr>
      </p:pic>
      <p:sp>
        <p:nvSpPr>
          <p:cNvPr id="321" name="Shape 321"/>
          <p:cNvSpPr/>
          <p:nvPr/>
        </p:nvSpPr>
        <p:spPr>
          <a:xfrm>
            <a:off x="1122" y="82550"/>
            <a:ext cx="5803901" cy="427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584200">
              <a:defRPr sz="3600">
                <a:latin typeface="+mn-lt"/>
                <a:ea typeface="+mn-ea"/>
                <a:cs typeface="+mn-cs"/>
                <a:sym typeface="Gill Sans"/>
              </a:defRPr>
            </a:pPr>
            <a:r>
              <a:t>NOAA has deployed a new generation of tsunami detectors called the </a:t>
            </a:r>
            <a:r>
              <a:rPr i="1"/>
              <a:t>Deep-ocean Assessment and Reporting of Tsunamis</a:t>
            </a:r>
            <a:r>
              <a:t> (DART). The detectors can provide data so that a warning can be issued within minutes. </a:t>
            </a:r>
          </a:p>
        </p:txBody>
      </p:sp>
      <p:pic>
        <p:nvPicPr>
          <p:cNvPr id="322" name="Dart%20II%20buoy.png"/>
          <p:cNvPicPr>
            <a:picLocks noChangeAspect="1"/>
          </p:cNvPicPr>
          <p:nvPr/>
        </p:nvPicPr>
        <p:blipFill>
          <a:blip r:embed="rId3">
            <a:extLst/>
          </a:blip>
          <a:stretch>
            <a:fillRect/>
          </a:stretch>
        </p:blipFill>
        <p:spPr>
          <a:xfrm>
            <a:off x="1798365" y="6591300"/>
            <a:ext cx="3827735" cy="3009900"/>
          </a:xfrm>
          <a:prstGeom prst="rect">
            <a:avLst/>
          </a:prstGeom>
          <a:ln w="12700">
            <a:miter lim="400000"/>
          </a:ln>
          <a:effectLst>
            <a:outerShdw blurRad="127000" dist="76200" dir="2700000" rotWithShape="0">
              <a:srgbClr val="000000">
                <a:alpha val="75000"/>
              </a:srgbClr>
            </a:outerShdw>
          </a:effectLst>
        </p:spPr>
      </p:pic>
      <p:pic>
        <p:nvPicPr>
          <p:cNvPr id="323" name="tsunami_sign.png"/>
          <p:cNvPicPr>
            <a:picLocks noChangeAspect="1"/>
          </p:cNvPicPr>
          <p:nvPr/>
        </p:nvPicPr>
        <p:blipFill>
          <a:blip r:embed="rId4">
            <a:extLst/>
          </a:blip>
          <a:stretch>
            <a:fillRect/>
          </a:stretch>
        </p:blipFill>
        <p:spPr>
          <a:xfrm>
            <a:off x="190500" y="4495800"/>
            <a:ext cx="3632200" cy="2724150"/>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image4_650.png"/>
          <p:cNvPicPr>
            <a:picLocks noChangeAspect="1"/>
          </p:cNvPicPr>
          <p:nvPr/>
        </p:nvPicPr>
        <p:blipFill>
          <a:blip r:embed="rId2">
            <a:extLst/>
          </a:blip>
          <a:stretch>
            <a:fillRect/>
          </a:stretch>
        </p:blipFill>
        <p:spPr>
          <a:xfrm>
            <a:off x="791209" y="2197100"/>
            <a:ext cx="7861301" cy="6047155"/>
          </a:xfrm>
          <a:prstGeom prst="rect">
            <a:avLst/>
          </a:prstGeom>
          <a:ln w="12700">
            <a:miter lim="400000"/>
          </a:ln>
          <a:effectLst>
            <a:outerShdw blurRad="127000" dist="76200" dir="2700000" rotWithShape="0">
              <a:srgbClr val="000000">
                <a:alpha val="75000"/>
              </a:srgbClr>
            </a:outerShdw>
          </a:effectLst>
        </p:spPr>
      </p:pic>
      <p:sp>
        <p:nvSpPr>
          <p:cNvPr id="326" name="Shape 326"/>
          <p:cNvSpPr/>
          <p:nvPr/>
        </p:nvSpPr>
        <p:spPr>
          <a:xfrm>
            <a:off x="191622" y="165100"/>
            <a:ext cx="12623801" cy="1968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584200">
              <a:defRPr sz="4200">
                <a:latin typeface="+mn-lt"/>
                <a:ea typeface="+mn-ea"/>
                <a:cs typeface="+mn-cs"/>
                <a:sym typeface="Gill Sans"/>
              </a:defRPr>
            </a:pPr>
            <a:r>
              <a:t>This map shows the locations of the DART detection system that is designed to alert the west coast of the U.S.</a:t>
            </a:r>
          </a:p>
          <a:p>
            <a:pPr defTabSz="584200">
              <a:defRPr sz="4200" u="sng">
                <a:latin typeface="+mn-lt"/>
                <a:ea typeface="+mn-ea"/>
                <a:cs typeface="+mn-cs"/>
                <a:sym typeface="Gill Sans"/>
              </a:defRPr>
            </a:pPr>
            <a:r>
              <a:rPr u="none">
                <a:hlinkClick r:id="rId3"/>
              </a:rPr>
              <a:t>Pacific Tsunami Warning System</a:t>
            </a:r>
          </a:p>
        </p:txBody>
      </p:sp>
      <p:pic>
        <p:nvPicPr>
          <p:cNvPr id="327" name="628x471.png"/>
          <p:cNvPicPr>
            <a:picLocks noChangeAspect="1"/>
          </p:cNvPicPr>
          <p:nvPr/>
        </p:nvPicPr>
        <p:blipFill>
          <a:blip r:embed="rId4">
            <a:extLst/>
          </a:blip>
          <a:stretch>
            <a:fillRect/>
          </a:stretch>
        </p:blipFill>
        <p:spPr>
          <a:xfrm>
            <a:off x="10058400" y="4505919"/>
            <a:ext cx="2667000" cy="2239140"/>
          </a:xfrm>
          <a:prstGeom prst="rect">
            <a:avLst/>
          </a:prstGeom>
          <a:ln w="12700">
            <a:miter lim="400000"/>
          </a:ln>
        </p:spPr>
      </p:pic>
      <p:pic>
        <p:nvPicPr>
          <p:cNvPr id="328" name="TsunamiEvacSign.png"/>
          <p:cNvPicPr>
            <a:picLocks noChangeAspect="1"/>
          </p:cNvPicPr>
          <p:nvPr/>
        </p:nvPicPr>
        <p:blipFill>
          <a:blip r:embed="rId5">
            <a:extLst/>
          </a:blip>
          <a:stretch>
            <a:fillRect/>
          </a:stretch>
        </p:blipFill>
        <p:spPr>
          <a:xfrm>
            <a:off x="10325100" y="2095500"/>
            <a:ext cx="2133600" cy="2133600"/>
          </a:xfrm>
          <a:prstGeom prst="rect">
            <a:avLst/>
          </a:prstGeom>
          <a:ln w="12700">
            <a:miter lim="400000"/>
          </a:ln>
        </p:spPr>
      </p:pic>
      <p:sp>
        <p:nvSpPr>
          <p:cNvPr id="329" name="Shape 329"/>
          <p:cNvSpPr/>
          <p:nvPr/>
        </p:nvSpPr>
        <p:spPr>
          <a:xfrm>
            <a:off x="191622" y="8299450"/>
            <a:ext cx="9779001" cy="1346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584200">
              <a:defRPr sz="4200">
                <a:latin typeface="+mn-lt"/>
                <a:ea typeface="+mn-ea"/>
                <a:cs typeface="+mn-cs"/>
                <a:sym typeface="Gill Sans"/>
              </a:defRPr>
            </a:lvl1pPr>
          </a:lstStyle>
          <a:p>
            <a:r>
              <a:t>There is not an effective tsunami warning system in the Indian Ocean. </a:t>
            </a:r>
          </a:p>
        </p:txBody>
      </p:sp>
      <p:sp>
        <p:nvSpPr>
          <p:cNvPr id="330" name="Shape 330"/>
          <p:cNvSpPr/>
          <p:nvPr/>
        </p:nvSpPr>
        <p:spPr>
          <a:xfrm>
            <a:off x="8733798" y="7931150"/>
            <a:ext cx="555949" cy="279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a:latin typeface="+mn-lt"/>
                <a:ea typeface="+mn-ea"/>
                <a:cs typeface="+mn-cs"/>
                <a:sym typeface="Gill Sans"/>
              </a:defRPr>
            </a:lvl1pPr>
          </a:lstStyle>
          <a:p>
            <a:r>
              <a:t>NOAA</a:t>
            </a:r>
          </a:p>
        </p:txBody>
      </p:sp>
      <p:pic>
        <p:nvPicPr>
          <p:cNvPr id="331" name="PHOTO+NON+FICTION+PIECE+220px-TsunamiHazardSign.svg.png"/>
          <p:cNvPicPr>
            <a:picLocks noChangeAspect="1"/>
          </p:cNvPicPr>
          <p:nvPr/>
        </p:nvPicPr>
        <p:blipFill>
          <a:blip r:embed="rId6">
            <a:extLst/>
          </a:blip>
          <a:stretch>
            <a:fillRect/>
          </a:stretch>
        </p:blipFill>
        <p:spPr>
          <a:xfrm>
            <a:off x="9994900" y="6858000"/>
            <a:ext cx="2794000" cy="24384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SEAWALLS-articleLarge.png"/>
          <p:cNvPicPr>
            <a:picLocks noChangeAspect="1"/>
          </p:cNvPicPr>
          <p:nvPr/>
        </p:nvPicPr>
        <p:blipFill>
          <a:blip r:embed="rId2">
            <a:extLst/>
          </a:blip>
          <a:stretch>
            <a:fillRect/>
          </a:stretch>
        </p:blipFill>
        <p:spPr>
          <a:xfrm>
            <a:off x="177800" y="5753100"/>
            <a:ext cx="6581913" cy="3784600"/>
          </a:xfrm>
          <a:prstGeom prst="rect">
            <a:avLst/>
          </a:prstGeom>
          <a:ln w="12700">
            <a:miter lim="400000"/>
          </a:ln>
          <a:effectLst>
            <a:outerShdw blurRad="127000" dist="76200" dir="2700000" rotWithShape="0">
              <a:srgbClr val="000000">
                <a:alpha val="75000"/>
              </a:srgbClr>
            </a:outerShdw>
          </a:effectLst>
        </p:spPr>
      </p:pic>
      <p:pic>
        <p:nvPicPr>
          <p:cNvPr id="334" name="photo-japan2.png"/>
          <p:cNvPicPr>
            <a:picLocks noChangeAspect="1"/>
          </p:cNvPicPr>
          <p:nvPr/>
        </p:nvPicPr>
        <p:blipFill>
          <a:blip r:embed="rId3">
            <a:extLst/>
          </a:blip>
          <a:stretch>
            <a:fillRect/>
          </a:stretch>
        </p:blipFill>
        <p:spPr>
          <a:xfrm>
            <a:off x="4677706" y="1778000"/>
            <a:ext cx="3640794" cy="4864100"/>
          </a:xfrm>
          <a:prstGeom prst="rect">
            <a:avLst/>
          </a:prstGeom>
          <a:ln w="12700">
            <a:miter lim="400000"/>
          </a:ln>
          <a:effectLst>
            <a:outerShdw blurRad="127000" dist="76200" dir="2700000" rotWithShape="0">
              <a:srgbClr val="000000">
                <a:alpha val="75000"/>
              </a:srgbClr>
            </a:outerShdw>
          </a:effectLst>
        </p:spPr>
      </p:pic>
      <p:sp>
        <p:nvSpPr>
          <p:cNvPr id="335" name="Shape 335"/>
          <p:cNvSpPr/>
          <p:nvPr/>
        </p:nvSpPr>
        <p:spPr>
          <a:xfrm>
            <a:off x="165100" y="139700"/>
            <a:ext cx="6832600" cy="259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584200">
              <a:defRPr sz="4200">
                <a:latin typeface="+mn-lt"/>
                <a:ea typeface="+mn-ea"/>
                <a:cs typeface="+mn-cs"/>
                <a:sym typeface="Gill Sans"/>
              </a:defRPr>
            </a:lvl1pPr>
          </a:lstStyle>
          <a:p>
            <a:r>
              <a:t>Tsunami barriers/walls help protect against waves and reduce inundation.</a:t>
            </a:r>
          </a:p>
        </p:txBody>
      </p:sp>
      <p:pic>
        <p:nvPicPr>
          <p:cNvPr id="336" name="article-1386978-0C08ECB800000578-536_638x404.png"/>
          <p:cNvPicPr>
            <a:picLocks noChangeAspect="1"/>
          </p:cNvPicPr>
          <p:nvPr/>
        </p:nvPicPr>
        <p:blipFill>
          <a:blip r:embed="rId4">
            <a:extLst/>
          </a:blip>
          <a:stretch>
            <a:fillRect/>
          </a:stretch>
        </p:blipFill>
        <p:spPr>
          <a:xfrm>
            <a:off x="7632700" y="151245"/>
            <a:ext cx="5156200" cy="3265055"/>
          </a:xfrm>
          <a:prstGeom prst="rect">
            <a:avLst/>
          </a:prstGeom>
          <a:ln w="12700">
            <a:miter lim="400000"/>
          </a:ln>
          <a:effectLst>
            <a:outerShdw blurRad="127000" dist="76200" dir="2700000" rotWithShape="0">
              <a:srgbClr val="000000">
                <a:alpha val="75000"/>
              </a:srgbClr>
            </a:outerShdw>
          </a:effectLst>
        </p:spPr>
      </p:pic>
      <p:sp>
        <p:nvSpPr>
          <p:cNvPr id="337" name="Shape 337"/>
          <p:cNvSpPr/>
          <p:nvPr/>
        </p:nvSpPr>
        <p:spPr>
          <a:xfrm>
            <a:off x="7175500" y="6934200"/>
            <a:ext cx="5524500" cy="259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4200">
                <a:latin typeface="+mn-lt"/>
                <a:ea typeface="+mn-ea"/>
                <a:cs typeface="+mn-cs"/>
                <a:sym typeface="Gill Sans"/>
              </a:defRPr>
            </a:lvl1pPr>
          </a:lstStyle>
          <a:p>
            <a:r>
              <a:t>The lower image shows that a tsunami barrier that was overrun by a large tsunami. </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p:nvPr/>
        </p:nvSpPr>
        <p:spPr>
          <a:xfrm>
            <a:off x="102722" y="0"/>
            <a:ext cx="6705601" cy="426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584200">
              <a:defRPr sz="3600">
                <a:latin typeface="+mn-lt"/>
                <a:ea typeface="+mn-ea"/>
                <a:cs typeface="+mn-cs"/>
                <a:sym typeface="Gill Sans"/>
              </a:defRPr>
            </a:lvl1pPr>
          </a:lstStyle>
          <a:p>
            <a:r>
              <a:t>Evidence from recent tsunamis indicates regions with coastal forests were relatively protected from tsunamis.  Some countries are experimenting with planting mangroves and casuarinas along the coast to help absorb the wave and reduce damage from a tsunami.</a:t>
            </a:r>
          </a:p>
        </p:txBody>
      </p:sp>
      <p:pic>
        <p:nvPicPr>
          <p:cNvPr id="340" name="Mangroves.png"/>
          <p:cNvPicPr>
            <a:picLocks noChangeAspect="1"/>
          </p:cNvPicPr>
          <p:nvPr/>
        </p:nvPicPr>
        <p:blipFill>
          <a:blip r:embed="rId2">
            <a:extLst/>
          </a:blip>
          <a:stretch>
            <a:fillRect/>
          </a:stretch>
        </p:blipFill>
        <p:spPr>
          <a:xfrm>
            <a:off x="6883400" y="190500"/>
            <a:ext cx="5969000" cy="4476750"/>
          </a:xfrm>
          <a:prstGeom prst="rect">
            <a:avLst/>
          </a:prstGeom>
          <a:ln w="12700">
            <a:miter lim="400000"/>
          </a:ln>
          <a:effectLst>
            <a:outerShdw blurRad="127000" dist="76200" dir="2700000" rotWithShape="0">
              <a:srgbClr val="000000">
                <a:alpha val="75000"/>
              </a:srgbClr>
            </a:outerShdw>
          </a:effectLst>
        </p:spPr>
      </p:pic>
      <p:pic>
        <p:nvPicPr>
          <p:cNvPr id="341" name="Dyke_and_forest_to_protect_Makuhari.png"/>
          <p:cNvPicPr>
            <a:picLocks noChangeAspect="1"/>
          </p:cNvPicPr>
          <p:nvPr/>
        </p:nvPicPr>
        <p:blipFill>
          <a:blip r:embed="rId3">
            <a:extLst/>
          </a:blip>
          <a:stretch>
            <a:fillRect/>
          </a:stretch>
        </p:blipFill>
        <p:spPr>
          <a:xfrm>
            <a:off x="190500" y="4851400"/>
            <a:ext cx="6337300" cy="4752975"/>
          </a:xfrm>
          <a:prstGeom prst="rect">
            <a:avLst/>
          </a:prstGeom>
          <a:ln w="12700">
            <a:miter lim="400000"/>
          </a:ln>
          <a:effectLst>
            <a:outerShdw blurRad="127000" dist="76200" dir="2700000" rotWithShape="0">
              <a:srgbClr val="000000">
                <a:alpha val="75000"/>
              </a:srgbClr>
            </a:outerShdw>
          </a:effectLst>
        </p:spPr>
      </p:pic>
      <p:sp>
        <p:nvSpPr>
          <p:cNvPr id="342" name="Shape 342"/>
          <p:cNvSpPr/>
          <p:nvPr/>
        </p:nvSpPr>
        <p:spPr>
          <a:xfrm>
            <a:off x="6908800" y="6007100"/>
            <a:ext cx="5334000" cy="2705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atin typeface="+mn-lt"/>
                <a:ea typeface="+mn-ea"/>
                <a:cs typeface="+mn-cs"/>
                <a:sym typeface="Gill Sans"/>
              </a:defRPr>
            </a:lvl1pPr>
          </a:lstStyle>
          <a:p>
            <a:r>
              <a:t>The bottom image shows a berm and forest designed to protect new towns in Makuhari (Chiba, Japan) from tsunamis.</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p:nvPr/>
        </p:nvSpPr>
        <p:spPr>
          <a:xfrm>
            <a:off x="177800" y="127000"/>
            <a:ext cx="7454900" cy="8153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584200">
              <a:spcBef>
                <a:spcPts val="700"/>
              </a:spcBef>
              <a:defRPr sz="3200">
                <a:latin typeface="Gill Sans SemiBold"/>
                <a:ea typeface="Gill Sans SemiBold"/>
                <a:cs typeface="Gill Sans SemiBold"/>
                <a:sym typeface="Gill Sans SemiBold"/>
              </a:defRPr>
            </a:pPr>
            <a:r>
              <a:t>Short-term Earthquake Prediction</a:t>
            </a:r>
          </a:p>
          <a:p>
            <a:pPr defTabSz="584200">
              <a:spcBef>
                <a:spcPts val="700"/>
              </a:spcBef>
              <a:defRPr sz="3200">
                <a:latin typeface="+mn-lt"/>
                <a:ea typeface="+mn-ea"/>
                <a:cs typeface="+mn-cs"/>
                <a:sym typeface="Gill Sans"/>
              </a:defRPr>
            </a:pPr>
            <a:r>
              <a:t>It is not possible to predict earthquakes on a short-term basis.  </a:t>
            </a:r>
          </a:p>
          <a:p>
            <a:pPr defTabSz="584200">
              <a:spcBef>
                <a:spcPts val="700"/>
              </a:spcBef>
              <a:defRPr sz="3200">
                <a:latin typeface="+mn-lt"/>
                <a:ea typeface="+mn-ea"/>
                <a:cs typeface="+mn-cs"/>
                <a:sym typeface="Gill Sans"/>
              </a:defRPr>
            </a:pPr>
            <a:r>
              <a:t>There is active research on short-term predictions.  There are other phenomena that may occur just prior to a large earthquake.  These precursors include:</a:t>
            </a:r>
          </a:p>
          <a:p>
            <a:pPr lvl="1" indent="342900" defTabSz="584200">
              <a:spcBef>
                <a:spcPts val="700"/>
              </a:spcBef>
              <a:defRPr sz="3200">
                <a:latin typeface="+mn-lt"/>
                <a:ea typeface="+mn-ea"/>
                <a:cs typeface="+mn-cs"/>
                <a:sym typeface="Gill Sans"/>
              </a:defRPr>
            </a:pPr>
            <a:r>
              <a:t>1. Increase in number of foreshocks</a:t>
            </a:r>
          </a:p>
          <a:p>
            <a:pPr lvl="1" indent="342900" defTabSz="584200">
              <a:spcBef>
                <a:spcPts val="700"/>
              </a:spcBef>
              <a:defRPr sz="3200">
                <a:latin typeface="+mn-lt"/>
                <a:ea typeface="+mn-ea"/>
                <a:cs typeface="+mn-cs"/>
                <a:sym typeface="Gill Sans"/>
              </a:defRPr>
            </a:pPr>
            <a:r>
              <a:t>2. Surface deformation</a:t>
            </a:r>
          </a:p>
          <a:p>
            <a:pPr lvl="1" indent="342900" defTabSz="584200">
              <a:spcBef>
                <a:spcPts val="700"/>
              </a:spcBef>
              <a:defRPr sz="3200">
                <a:latin typeface="+mn-lt"/>
                <a:ea typeface="+mn-ea"/>
                <a:cs typeface="+mn-cs"/>
                <a:sym typeface="Gill Sans"/>
              </a:defRPr>
            </a:pPr>
            <a:r>
              <a:t>3. Changes in the electrical resistance of rocks</a:t>
            </a:r>
          </a:p>
          <a:p>
            <a:pPr lvl="1" indent="342900" defTabSz="584200">
              <a:spcBef>
                <a:spcPts val="700"/>
              </a:spcBef>
              <a:defRPr sz="3200">
                <a:latin typeface="+mn-lt"/>
                <a:ea typeface="+mn-ea"/>
                <a:cs typeface="+mn-cs"/>
                <a:sym typeface="Gill Sans"/>
              </a:defRPr>
            </a:pPr>
            <a:r>
              <a:t>4. Changes in groundwater levels (measured in wells)</a:t>
            </a:r>
          </a:p>
          <a:p>
            <a:pPr lvl="1" indent="342900" defTabSz="584200">
              <a:spcBef>
                <a:spcPts val="700"/>
              </a:spcBef>
              <a:defRPr sz="3200">
                <a:latin typeface="+mn-lt"/>
                <a:ea typeface="+mn-ea"/>
                <a:cs typeface="+mn-cs"/>
                <a:sym typeface="Gill Sans"/>
              </a:defRPr>
            </a:pPr>
            <a:r>
              <a:t>5. Increased emission of radon gas</a:t>
            </a:r>
          </a:p>
          <a:p>
            <a:pPr lvl="1" indent="342900" defTabSz="584200">
              <a:spcBef>
                <a:spcPts val="700"/>
              </a:spcBef>
              <a:defRPr sz="3200">
                <a:latin typeface="+mn-lt"/>
                <a:ea typeface="+mn-ea"/>
                <a:cs typeface="+mn-cs"/>
                <a:sym typeface="Gill Sans"/>
              </a:defRPr>
            </a:pPr>
            <a:r>
              <a:t>6. Radio signals from rock strain or saline groundwater</a:t>
            </a:r>
          </a:p>
        </p:txBody>
      </p:sp>
      <p:pic>
        <p:nvPicPr>
          <p:cNvPr id="186" name="eqseq.png"/>
          <p:cNvPicPr>
            <a:picLocks noChangeAspect="1"/>
          </p:cNvPicPr>
          <p:nvPr/>
        </p:nvPicPr>
        <p:blipFill>
          <a:blip r:embed="rId2">
            <a:extLst/>
          </a:blip>
          <a:stretch>
            <a:fillRect/>
          </a:stretch>
        </p:blipFill>
        <p:spPr>
          <a:xfrm>
            <a:off x="7893656" y="1689100"/>
            <a:ext cx="5098444" cy="2730500"/>
          </a:xfrm>
          <a:prstGeom prst="rect">
            <a:avLst/>
          </a:prstGeom>
          <a:ln w="12700">
            <a:miter lim="400000"/>
          </a:ln>
        </p:spPr>
      </p:pic>
      <p:pic>
        <p:nvPicPr>
          <p:cNvPr id="187" name="M7-Haiti-2-coseismic-deformation.png"/>
          <p:cNvPicPr>
            <a:picLocks noChangeAspect="1"/>
          </p:cNvPicPr>
          <p:nvPr/>
        </p:nvPicPr>
        <p:blipFill>
          <a:blip r:embed="rId3">
            <a:extLst/>
          </a:blip>
          <a:stretch>
            <a:fillRect/>
          </a:stretch>
        </p:blipFill>
        <p:spPr>
          <a:xfrm>
            <a:off x="8204200" y="5029200"/>
            <a:ext cx="4483100" cy="4326192"/>
          </a:xfrm>
          <a:prstGeom prst="rect">
            <a:avLst/>
          </a:prstGeom>
          <a:ln w="12700">
            <a:miter lim="400000"/>
          </a:ln>
        </p:spPr>
      </p:pic>
      <p:sp>
        <p:nvSpPr>
          <p:cNvPr id="188" name="Shape 188"/>
          <p:cNvSpPr/>
          <p:nvPr/>
        </p:nvSpPr>
        <p:spPr>
          <a:xfrm>
            <a:off x="8114065" y="9277350"/>
            <a:ext cx="474614" cy="279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a:latin typeface="+mn-lt"/>
                <a:ea typeface="+mn-ea"/>
                <a:cs typeface="+mn-cs"/>
                <a:sym typeface="Gill Sans"/>
              </a:defRPr>
            </a:lvl1pPr>
          </a:lstStyle>
          <a:p>
            <a:r>
              <a:t>USGS</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39700" y="165100"/>
            <a:ext cx="12573000" cy="1587500"/>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defTabSz="1295400">
              <a:spcBef>
                <a:spcPts val="2000"/>
              </a:spcBef>
              <a:buClr>
                <a:srgbClr val="000000"/>
              </a:buClr>
              <a:defRPr sz="3400">
                <a:uFill>
                  <a:solidFill>
                    <a:srgbClr val="000000"/>
                  </a:solidFill>
                </a:uFill>
                <a:latin typeface="+mn-lt"/>
                <a:ea typeface="+mn-ea"/>
                <a:cs typeface="+mn-cs"/>
                <a:sym typeface="Gill Sans"/>
              </a:defRPr>
            </a:lvl1pPr>
          </a:lstStyle>
          <a:p>
            <a:r>
              <a:t>An earthquake can occur in one area and the tsunami may inundate another thousand of km away. This map shows the propagation of the Tōhoku tsunami (2011) through the Pacific Basin.  </a:t>
            </a:r>
          </a:p>
        </p:txBody>
      </p:sp>
      <p:pic>
        <p:nvPicPr>
          <p:cNvPr id="345" name="image68.jpg"/>
          <p:cNvPicPr>
            <a:picLocks noChangeAspect="1"/>
          </p:cNvPicPr>
          <p:nvPr/>
        </p:nvPicPr>
        <p:blipFill>
          <a:blip r:embed="rId2">
            <a:extLst/>
          </a:blip>
          <a:stretch>
            <a:fillRect/>
          </a:stretch>
        </p:blipFill>
        <p:spPr>
          <a:xfrm>
            <a:off x="1343218" y="2461879"/>
            <a:ext cx="10324978" cy="7188765"/>
          </a:xfrm>
          <a:prstGeom prst="rect">
            <a:avLst/>
          </a:prstGeom>
          <a:ln w="12700"/>
        </p:spPr>
      </p:pic>
      <p:sp>
        <p:nvSpPr>
          <p:cNvPr id="346" name="Shape 346"/>
          <p:cNvSpPr/>
          <p:nvPr/>
        </p:nvSpPr>
        <p:spPr>
          <a:xfrm>
            <a:off x="11653139" y="9353863"/>
            <a:ext cx="553108" cy="3175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1295400">
              <a:buClr>
                <a:srgbClr val="000000"/>
              </a:buClr>
              <a:defRPr sz="1400" i="1">
                <a:uFill>
                  <a:solidFill>
                    <a:srgbClr val="000000"/>
                  </a:solidFill>
                </a:uFill>
                <a:latin typeface="Times"/>
                <a:ea typeface="Times"/>
                <a:cs typeface="Times"/>
                <a:sym typeface="Times"/>
              </a:defRPr>
            </a:lvl1pPr>
          </a:lstStyle>
          <a:p>
            <a:pPr>
              <a:defRPr sz="3400" i="0"/>
            </a:pPr>
            <a:r>
              <a:rPr sz="1400" i="1"/>
              <a:t>NOAA</a:t>
            </a: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p:nvPr/>
        </p:nvSpPr>
        <p:spPr>
          <a:xfrm>
            <a:off x="177800" y="88900"/>
            <a:ext cx="12484100" cy="1612900"/>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defTabSz="1295400">
              <a:spcBef>
                <a:spcPts val="1700"/>
              </a:spcBef>
              <a:buClr>
                <a:srgbClr val="000000"/>
              </a:buClr>
              <a:defRPr sz="3400">
                <a:uFill>
                  <a:solidFill>
                    <a:srgbClr val="000000"/>
                  </a:solidFill>
                </a:uFill>
                <a:latin typeface="+mn-lt"/>
                <a:ea typeface="+mn-ea"/>
                <a:cs typeface="+mn-cs"/>
                <a:sym typeface="Gill Sans"/>
              </a:defRPr>
            </a:lvl1pPr>
          </a:lstStyle>
          <a:p>
            <a:r>
              <a:t>The Tōhoku earthquake (2011) caused a 5-8 m upthrust on the seafloor ~60 km offshore from the Tōhoku.  This resulted in a major tsunami that propagated across the Pacific.  </a:t>
            </a:r>
          </a:p>
        </p:txBody>
      </p:sp>
      <p:pic>
        <p:nvPicPr>
          <p:cNvPr id="349" name="image70.jpg"/>
          <p:cNvPicPr>
            <a:picLocks noChangeAspect="1"/>
          </p:cNvPicPr>
          <p:nvPr/>
        </p:nvPicPr>
        <p:blipFill>
          <a:blip r:embed="rId2">
            <a:extLst/>
          </a:blip>
          <a:stretch>
            <a:fillRect/>
          </a:stretch>
        </p:blipFill>
        <p:spPr>
          <a:xfrm>
            <a:off x="114300" y="2311400"/>
            <a:ext cx="8831544" cy="5638800"/>
          </a:xfrm>
          <a:prstGeom prst="rect">
            <a:avLst/>
          </a:prstGeom>
          <a:ln w="12700"/>
          <a:effectLst>
            <a:outerShdw blurRad="127000" dist="76200" dir="2700000" rotWithShape="0">
              <a:srgbClr val="000000">
                <a:alpha val="75000"/>
              </a:srgbClr>
            </a:outerShdw>
          </a:effectLst>
        </p:spPr>
      </p:pic>
      <p:sp>
        <p:nvSpPr>
          <p:cNvPr id="350" name="Shape 350"/>
          <p:cNvSpPr/>
          <p:nvPr/>
        </p:nvSpPr>
        <p:spPr>
          <a:xfrm>
            <a:off x="9372600" y="2184400"/>
            <a:ext cx="3429000" cy="5740400"/>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p>
            <a:pPr defTabSz="1295400">
              <a:spcBef>
                <a:spcPts val="1700"/>
              </a:spcBef>
              <a:buClr>
                <a:srgbClr val="000000"/>
              </a:buClr>
              <a:defRPr sz="3400">
                <a:uFill>
                  <a:solidFill>
                    <a:srgbClr val="000000"/>
                  </a:solidFill>
                </a:uFill>
                <a:latin typeface="+mn-lt"/>
                <a:ea typeface="+mn-ea"/>
                <a:cs typeface="+mn-cs"/>
                <a:sym typeface="Gill Sans"/>
              </a:defRPr>
            </a:pPr>
            <a:r>
              <a:t>A wave height of ~38.9 meters (128 ft) was estimated at Omoe peninsula in Japan.</a:t>
            </a:r>
          </a:p>
          <a:p>
            <a:pPr defTabSz="1295400">
              <a:spcBef>
                <a:spcPts val="1700"/>
              </a:spcBef>
              <a:buClr>
                <a:srgbClr val="000000"/>
              </a:buClr>
              <a:defRPr sz="3400">
                <a:uFill>
                  <a:solidFill>
                    <a:srgbClr val="000000"/>
                  </a:solidFill>
                </a:uFill>
                <a:latin typeface="+mn-lt"/>
                <a:ea typeface="+mn-ea"/>
                <a:cs typeface="+mn-cs"/>
                <a:sym typeface="Gill Sans"/>
              </a:defRPr>
            </a:pPr>
            <a:r>
              <a:t>The coast of Chile was about 17,000 km away and was struck by tsunami waves 2 m (6.6 ft) high.</a:t>
            </a:r>
          </a:p>
        </p:txBody>
      </p:sp>
      <p:sp>
        <p:nvSpPr>
          <p:cNvPr id="351" name="Shape 351"/>
          <p:cNvSpPr/>
          <p:nvPr/>
        </p:nvSpPr>
        <p:spPr>
          <a:xfrm>
            <a:off x="8471913" y="7950200"/>
            <a:ext cx="463268" cy="292388"/>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defTabSz="1295400">
              <a:buClr>
                <a:srgbClr val="000000"/>
              </a:buClr>
              <a:defRPr sz="1400" i="1">
                <a:uFill>
                  <a:solidFill>
                    <a:srgbClr val="000000"/>
                  </a:solidFill>
                </a:uFill>
                <a:latin typeface="Times"/>
                <a:ea typeface="Times"/>
                <a:cs typeface="Times"/>
                <a:sym typeface="Times"/>
              </a:defRPr>
            </a:lvl1pPr>
          </a:lstStyle>
          <a:p>
            <a:pPr>
              <a:defRPr sz="3400" i="0"/>
            </a:pPr>
            <a:r>
              <a:rPr sz="1400" i="1" dirty="0">
                <a:hlinkClick r:id="rId3"/>
              </a:rPr>
              <a:t>EERI</a:t>
            </a:r>
            <a:endParaRPr sz="1400" i="1" dirty="0"/>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after.png"/>
          <p:cNvPicPr>
            <a:picLocks noChangeAspect="1"/>
          </p:cNvPicPr>
          <p:nvPr/>
        </p:nvPicPr>
        <p:blipFill>
          <a:blip r:embed="rId2">
            <a:extLst/>
          </a:blip>
          <a:stretch>
            <a:fillRect/>
          </a:stretch>
        </p:blipFill>
        <p:spPr>
          <a:xfrm>
            <a:off x="5549900" y="139700"/>
            <a:ext cx="7188200" cy="5199465"/>
          </a:xfrm>
          <a:prstGeom prst="rect">
            <a:avLst/>
          </a:prstGeom>
          <a:ln w="12700">
            <a:miter lim="400000"/>
          </a:ln>
          <a:effectLst>
            <a:outerShdw blurRad="127000" dist="76200" dir="2700000" rotWithShape="0">
              <a:srgbClr val="000000">
                <a:alpha val="75000"/>
              </a:srgbClr>
            </a:outerShdw>
          </a:effectLst>
        </p:spPr>
      </p:pic>
      <p:pic>
        <p:nvPicPr>
          <p:cNvPr id="354" name="sumatra_tsunami.png"/>
          <p:cNvPicPr>
            <a:picLocks noChangeAspect="1"/>
          </p:cNvPicPr>
          <p:nvPr/>
        </p:nvPicPr>
        <p:blipFill>
          <a:blip r:embed="rId3">
            <a:extLst/>
          </a:blip>
          <a:stretch>
            <a:fillRect/>
          </a:stretch>
        </p:blipFill>
        <p:spPr>
          <a:xfrm>
            <a:off x="5499100" y="5689600"/>
            <a:ext cx="7277100" cy="3429000"/>
          </a:xfrm>
          <a:prstGeom prst="rect">
            <a:avLst/>
          </a:prstGeom>
          <a:ln w="12700">
            <a:miter lim="400000"/>
          </a:ln>
          <a:effectLst>
            <a:outerShdw blurRad="127000" dist="76200" dir="2700000" rotWithShape="0">
              <a:srgbClr val="000000">
                <a:alpha val="75000"/>
              </a:srgbClr>
            </a:outerShdw>
          </a:effectLst>
        </p:spPr>
      </p:pic>
      <p:pic>
        <p:nvPicPr>
          <p:cNvPr id="355" name="tsunamihazardzone.png"/>
          <p:cNvPicPr>
            <a:picLocks noChangeAspect="1"/>
          </p:cNvPicPr>
          <p:nvPr/>
        </p:nvPicPr>
        <p:blipFill>
          <a:blip r:embed="rId4">
            <a:extLst/>
          </a:blip>
          <a:stretch>
            <a:fillRect/>
          </a:stretch>
        </p:blipFill>
        <p:spPr>
          <a:xfrm>
            <a:off x="812800" y="6234169"/>
            <a:ext cx="4033719" cy="3175001"/>
          </a:xfrm>
          <a:prstGeom prst="rect">
            <a:avLst/>
          </a:prstGeom>
          <a:ln w="12700">
            <a:miter lim="400000"/>
          </a:ln>
          <a:effectLst>
            <a:outerShdw blurRad="127000" dist="76200" dir="2700000" rotWithShape="0">
              <a:srgbClr val="000000">
                <a:alpha val="75000"/>
              </a:srgbClr>
            </a:outerShdw>
          </a:effectLst>
        </p:spPr>
      </p:pic>
      <p:sp>
        <p:nvSpPr>
          <p:cNvPr id="356" name="Shape 356"/>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357" name="Shape 357"/>
          <p:cNvSpPr/>
          <p:nvPr/>
        </p:nvSpPr>
        <p:spPr>
          <a:xfrm>
            <a:off x="279400" y="114300"/>
            <a:ext cx="5092700" cy="5613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spcBef>
                <a:spcPts val="700"/>
              </a:spcBef>
              <a:buClr>
                <a:srgbClr val="000000"/>
              </a:buClr>
              <a:defRPr sz="3400">
                <a:uFill>
                  <a:solidFill>
                    <a:srgbClr val="000000"/>
                  </a:solidFill>
                </a:uFill>
                <a:latin typeface="+mn-lt"/>
                <a:ea typeface="+mn-ea"/>
                <a:cs typeface="+mn-cs"/>
                <a:sym typeface="Gill Sans"/>
              </a:defRPr>
            </a:pPr>
            <a:r>
              <a:t>Frequently there is a large withdrawal of the ocean from the shoreline before a tsunami wave hits. These images show the withdrawal.</a:t>
            </a:r>
          </a:p>
          <a:p>
            <a:pPr defTabSz="1295400">
              <a:spcBef>
                <a:spcPts val="700"/>
              </a:spcBef>
              <a:buClr>
                <a:srgbClr val="000000"/>
              </a:buClr>
              <a:defRPr sz="3400">
                <a:uFill>
                  <a:solidFill>
                    <a:srgbClr val="000000"/>
                  </a:solidFill>
                </a:uFill>
                <a:latin typeface="+mn-lt"/>
                <a:ea typeface="+mn-ea"/>
                <a:cs typeface="+mn-cs"/>
                <a:sym typeface="Gill Sans"/>
              </a:defRPr>
            </a:pPr>
            <a:r>
              <a:t>Tourists are often trapped by the wave since they think that it is a very low tide and follow the water out to search for seashells, etc. </a:t>
            </a:r>
          </a:p>
        </p:txBody>
      </p:sp>
      <p:sp>
        <p:nvSpPr>
          <p:cNvPr id="358" name="Shape 358"/>
          <p:cNvSpPr/>
          <p:nvPr/>
        </p:nvSpPr>
        <p:spPr>
          <a:xfrm>
            <a:off x="8429600" y="5372100"/>
            <a:ext cx="4305301" cy="254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a:defRPr>
                <a:latin typeface="Times"/>
                <a:ea typeface="Times"/>
                <a:cs typeface="Times"/>
                <a:sym typeface="Times"/>
              </a:defRPr>
            </a:lvl1pPr>
          </a:lstStyle>
          <a:p>
            <a:r>
              <a:t>The University of the West Indies Seismic Research Centre</a:t>
            </a: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67200" y="4022428"/>
            <a:ext cx="497892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smtClean="0">
                <a:ln>
                  <a:noFill/>
                </a:ln>
                <a:solidFill>
                  <a:srgbClr val="000000"/>
                </a:solidFill>
                <a:effectLst/>
                <a:uFillTx/>
                <a:latin typeface="Helvetica"/>
                <a:ea typeface="Helvetica"/>
                <a:cs typeface="Helvetica"/>
                <a:sym typeface="Helvetica"/>
              </a:rPr>
              <a:t>Tsunami</a:t>
            </a:r>
            <a:r>
              <a:rPr kumimoji="0" lang="en-US" sz="4000" b="0" i="0" u="none" strike="noStrike" cap="none" spc="0" normalizeH="0" smtClean="0">
                <a:ln>
                  <a:noFill/>
                </a:ln>
                <a:solidFill>
                  <a:srgbClr val="000000"/>
                </a:solidFill>
                <a:effectLst/>
                <a:uFillTx/>
                <a:latin typeface="Helvetica"/>
                <a:ea typeface="Helvetica"/>
                <a:cs typeface="Helvetica"/>
                <a:sym typeface="Helvetica"/>
              </a:rPr>
              <a:t> Propagation</a:t>
            </a:r>
            <a:endParaRPr kumimoji="0" lang="en-US" sz="4000" b="0" i="0" u="none" strike="noStrike" cap="none" spc="0" normalizeH="0" baseline="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97843394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a:off x="127000" y="723900"/>
            <a:ext cx="6261100" cy="591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584200">
              <a:spcBef>
                <a:spcPts val="700"/>
              </a:spcBef>
              <a:defRPr sz="3600">
                <a:latin typeface="+mn-lt"/>
                <a:ea typeface="+mn-ea"/>
                <a:cs typeface="+mn-cs"/>
                <a:sym typeface="Gill Sans"/>
              </a:defRPr>
            </a:pPr>
            <a:r>
              <a:t>In a seismically active area, it is clear that a large earthquake is more likely to occur as time passes since the last major event.</a:t>
            </a:r>
          </a:p>
          <a:p>
            <a:pPr defTabSz="584200">
              <a:spcBef>
                <a:spcPts val="700"/>
              </a:spcBef>
              <a:defRPr sz="3600">
                <a:latin typeface="+mn-lt"/>
                <a:ea typeface="+mn-ea"/>
                <a:cs typeface="+mn-cs"/>
                <a:sym typeface="Gill Sans"/>
              </a:defRPr>
            </a:pPr>
            <a:r>
              <a:t>Long-term predictions based on statistical probabilities are more successful. This is similar to weather forecasts in that they make predictions about the probability of a event in a specific period of time.  </a:t>
            </a:r>
          </a:p>
        </p:txBody>
      </p:sp>
      <p:pic>
        <p:nvPicPr>
          <p:cNvPr id="191" name="droppedImage.png"/>
          <p:cNvPicPr>
            <a:picLocks noChangeAspect="1"/>
          </p:cNvPicPr>
          <p:nvPr/>
        </p:nvPicPr>
        <p:blipFill>
          <a:blip r:embed="rId2">
            <a:extLst/>
          </a:blip>
          <a:stretch>
            <a:fillRect/>
          </a:stretch>
        </p:blipFill>
        <p:spPr>
          <a:xfrm>
            <a:off x="6604000" y="1147233"/>
            <a:ext cx="6362700" cy="4241801"/>
          </a:xfrm>
          <a:prstGeom prst="rect">
            <a:avLst/>
          </a:prstGeom>
          <a:ln w="12700">
            <a:miter lim="400000"/>
          </a:ln>
        </p:spPr>
      </p:pic>
      <p:sp>
        <p:nvSpPr>
          <p:cNvPr id="192" name="Shape 192"/>
          <p:cNvSpPr/>
          <p:nvPr/>
        </p:nvSpPr>
        <p:spPr>
          <a:xfrm>
            <a:off x="101600" y="114300"/>
            <a:ext cx="7117358"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spcBef>
                <a:spcPts val="700"/>
              </a:spcBef>
              <a:defRPr sz="3200">
                <a:latin typeface="Gill Sans SemiBold"/>
                <a:ea typeface="Gill Sans SemiBold"/>
                <a:cs typeface="Gill Sans SemiBold"/>
                <a:sym typeface="Gill Sans SemiBold"/>
              </a:defRPr>
            </a:lvl1pPr>
          </a:lstStyle>
          <a:p>
            <a:r>
              <a:t>Long-term Earthquake Prediction</a:t>
            </a:r>
          </a:p>
        </p:txBody>
      </p:sp>
      <p:sp>
        <p:nvSpPr>
          <p:cNvPr id="193" name="Shape 193"/>
          <p:cNvSpPr/>
          <p:nvPr/>
        </p:nvSpPr>
        <p:spPr>
          <a:xfrm>
            <a:off x="127000" y="6819900"/>
            <a:ext cx="12725400" cy="279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584200">
              <a:spcBef>
                <a:spcPts val="700"/>
              </a:spcBef>
              <a:defRPr sz="3600">
                <a:latin typeface="+mn-lt"/>
                <a:ea typeface="+mn-ea"/>
                <a:cs typeface="+mn-cs"/>
                <a:sym typeface="Gill Sans"/>
              </a:defRPr>
            </a:pPr>
            <a:r>
              <a:t>This map indicates the seismic risk for the U.S. as the strength of horizontal ground motion (relative to gravity) with a 10% chance of occurring in the next 50 years. </a:t>
            </a:r>
          </a:p>
          <a:p>
            <a:pPr defTabSz="584200">
              <a:spcBef>
                <a:spcPts val="700"/>
              </a:spcBef>
              <a:defRPr sz="3600">
                <a:latin typeface="+mn-lt"/>
                <a:ea typeface="+mn-ea"/>
                <a:cs typeface="+mn-cs"/>
                <a:sym typeface="Gill Sans"/>
              </a:defRPr>
            </a:pPr>
            <a:r>
              <a:t>Note that three-quarters of all expected losses due to earthquakes will occur in California.</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droppedImage.png"/>
          <p:cNvPicPr>
            <a:picLocks noChangeAspect="1"/>
          </p:cNvPicPr>
          <p:nvPr/>
        </p:nvPicPr>
        <p:blipFill>
          <a:blip r:embed="rId2">
            <a:extLst/>
          </a:blip>
          <a:stretch>
            <a:fillRect/>
          </a:stretch>
        </p:blipFill>
        <p:spPr>
          <a:xfrm>
            <a:off x="9232900" y="258233"/>
            <a:ext cx="3581400" cy="2387601"/>
          </a:xfrm>
          <a:prstGeom prst="rect">
            <a:avLst/>
          </a:prstGeom>
          <a:ln w="12700">
            <a:miter lim="400000"/>
          </a:ln>
        </p:spPr>
      </p:pic>
      <p:pic>
        <p:nvPicPr>
          <p:cNvPr id="196" name="upperRainbow.png"/>
          <p:cNvPicPr>
            <a:picLocks noChangeAspect="1"/>
          </p:cNvPicPr>
          <p:nvPr/>
        </p:nvPicPr>
        <p:blipFill>
          <a:blip r:embed="rId3">
            <a:extLst/>
          </a:blip>
          <a:stretch>
            <a:fillRect/>
          </a:stretch>
        </p:blipFill>
        <p:spPr>
          <a:xfrm>
            <a:off x="1644900" y="5372100"/>
            <a:ext cx="6699000" cy="4051300"/>
          </a:xfrm>
          <a:prstGeom prst="rect">
            <a:avLst/>
          </a:prstGeom>
          <a:ln w="12700">
            <a:miter lim="400000"/>
          </a:ln>
          <a:effectLst>
            <a:outerShdw blurRad="127000" dist="76200" dir="2700000" rotWithShape="0">
              <a:srgbClr val="000000">
                <a:alpha val="75000"/>
              </a:srgbClr>
            </a:outerShdw>
          </a:effectLst>
        </p:spPr>
      </p:pic>
      <p:sp>
        <p:nvSpPr>
          <p:cNvPr id="197" name="Shape 197"/>
          <p:cNvSpPr/>
          <p:nvPr/>
        </p:nvSpPr>
        <p:spPr>
          <a:xfrm>
            <a:off x="8458057" y="9213850"/>
            <a:ext cx="726431" cy="279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a:latin typeface="+mn-lt"/>
                <a:ea typeface="+mn-ea"/>
                <a:cs typeface="+mn-cs"/>
                <a:sym typeface="Gill Sans"/>
              </a:defRPr>
            </a:lvl1pPr>
          </a:lstStyle>
          <a:p>
            <a:r>
              <a:t>MO DNR</a:t>
            </a:r>
          </a:p>
        </p:txBody>
      </p:sp>
      <p:sp>
        <p:nvSpPr>
          <p:cNvPr id="198" name="Shape 198"/>
          <p:cNvSpPr/>
          <p:nvPr/>
        </p:nvSpPr>
        <p:spPr>
          <a:xfrm>
            <a:off x="114300" y="146050"/>
            <a:ext cx="8928100" cy="487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584200">
              <a:spcBef>
                <a:spcPts val="700"/>
              </a:spcBef>
              <a:defRPr sz="3600">
                <a:latin typeface="+mn-lt"/>
                <a:ea typeface="+mn-ea"/>
                <a:cs typeface="+mn-cs"/>
                <a:sym typeface="Gill Sans"/>
              </a:defRPr>
            </a:pPr>
            <a:r>
              <a:t>Probability maps are commonly produced from data on earthquakes that have occurred over time.  Unfortunately, the historic record only goes back a few hundred years. </a:t>
            </a:r>
          </a:p>
          <a:p>
            <a:pPr defTabSz="584200">
              <a:spcBef>
                <a:spcPts val="700"/>
              </a:spcBef>
              <a:defRPr sz="3600">
                <a:latin typeface="+mn-lt"/>
                <a:ea typeface="+mn-ea"/>
                <a:cs typeface="+mn-cs"/>
                <a:sym typeface="Gill Sans"/>
              </a:defRPr>
            </a:pPr>
            <a:r>
              <a:t>Geologists can extend the record further back in time by trenching a region find evidence of prehistoric earthquakes recorded in sediments. Dating of these events may be accomplished with </a:t>
            </a:r>
            <a:r>
              <a:rPr baseline="31999"/>
              <a:t>14</a:t>
            </a:r>
            <a:r>
              <a:t>C dating.</a:t>
            </a:r>
          </a:p>
        </p:txBody>
      </p:sp>
      <p:pic>
        <p:nvPicPr>
          <p:cNvPr id="199" name="size0-army.mil-54716-2009-11-04-171159.png"/>
          <p:cNvPicPr>
            <a:picLocks noChangeAspect="1"/>
          </p:cNvPicPr>
          <p:nvPr/>
        </p:nvPicPr>
        <p:blipFill>
          <a:blip r:embed="rId4">
            <a:extLst/>
          </a:blip>
          <a:stretch>
            <a:fillRect/>
          </a:stretch>
        </p:blipFill>
        <p:spPr>
          <a:xfrm>
            <a:off x="9105900" y="2932231"/>
            <a:ext cx="3708400" cy="5579985"/>
          </a:xfrm>
          <a:prstGeom prst="rect">
            <a:avLst/>
          </a:prstGeom>
          <a:ln w="12700">
            <a:miter lim="400000"/>
          </a:ln>
          <a:effectLst>
            <a:outerShdw blurRad="127000" dist="76200" dir="2700000" rotWithShape="0">
              <a:srgbClr val="000000">
                <a:alpha val="75000"/>
              </a:srgbClr>
            </a:outerShdw>
          </a:effectLst>
        </p:spPr>
      </p:pic>
      <p:sp>
        <p:nvSpPr>
          <p:cNvPr id="200" name="Shape 200"/>
          <p:cNvSpPr/>
          <p:nvPr/>
        </p:nvSpPr>
        <p:spPr>
          <a:xfrm>
            <a:off x="12087038" y="8610600"/>
            <a:ext cx="707754" cy="279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a:latin typeface="+mn-lt"/>
                <a:ea typeface="+mn-ea"/>
                <a:cs typeface="+mn-cs"/>
                <a:sym typeface="Gill Sans"/>
              </a:defRPr>
            </a:lvl1pPr>
          </a:lstStyle>
          <a:p>
            <a:r>
              <a:t>U.S. Army</a:t>
            </a: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203" name="droppedImage.png"/>
          <p:cNvPicPr>
            <a:picLocks noChangeAspect="1"/>
          </p:cNvPicPr>
          <p:nvPr/>
        </p:nvPicPr>
        <p:blipFill>
          <a:blip r:embed="rId2">
            <a:extLst/>
          </a:blip>
          <a:stretch>
            <a:fillRect/>
          </a:stretch>
        </p:blipFill>
        <p:spPr>
          <a:xfrm>
            <a:off x="4470399" y="131268"/>
            <a:ext cx="8178801" cy="5186887"/>
          </a:xfrm>
          <a:prstGeom prst="rect">
            <a:avLst/>
          </a:prstGeom>
          <a:ln w="12700">
            <a:miter lim="400000"/>
          </a:ln>
          <a:effectLst>
            <a:outerShdw blurRad="127000" dist="76200" dir="2700000" rotWithShape="0">
              <a:srgbClr val="000000">
                <a:alpha val="75000"/>
              </a:srgbClr>
            </a:outerShdw>
          </a:effectLst>
        </p:spPr>
      </p:pic>
      <p:sp>
        <p:nvSpPr>
          <p:cNvPr id="204" name="Shape 204"/>
          <p:cNvSpPr/>
          <p:nvPr/>
        </p:nvSpPr>
        <p:spPr>
          <a:xfrm>
            <a:off x="114300" y="127000"/>
            <a:ext cx="4267200" cy="7010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buClr>
                <a:srgbClr val="000000"/>
              </a:buClr>
              <a:defRPr sz="3400">
                <a:uFill>
                  <a:solidFill>
                    <a:srgbClr val="000000"/>
                  </a:solidFill>
                </a:uFill>
                <a:latin typeface="+mn-lt"/>
                <a:ea typeface="+mn-ea"/>
                <a:cs typeface="+mn-cs"/>
                <a:sym typeface="Gill Sans"/>
              </a:defRPr>
            </a:pPr>
            <a:r>
              <a:t>A seismic gap is an area along an active fault where strain has not been released for an extended period of time.</a:t>
            </a:r>
          </a:p>
          <a:p>
            <a:pPr defTabSz="1295400">
              <a:buClr>
                <a:srgbClr val="000000"/>
              </a:buClr>
              <a:defRPr sz="3400">
                <a:uFill>
                  <a:solidFill>
                    <a:srgbClr val="000000"/>
                  </a:solidFill>
                </a:uFill>
                <a:latin typeface="+mn-lt"/>
                <a:ea typeface="+mn-ea"/>
                <a:cs typeface="+mn-cs"/>
                <a:sym typeface="Gill Sans"/>
              </a:defRPr>
            </a:pPr>
            <a:r>
              <a:t>Mapping seismic gaps may be useful in predicting large earthquakes since they may be more likely to occur in this area to relieve accumulated strain. </a:t>
            </a:r>
          </a:p>
        </p:txBody>
      </p:sp>
      <p:sp>
        <p:nvSpPr>
          <p:cNvPr id="205" name="Shape 205"/>
          <p:cNvSpPr/>
          <p:nvPr/>
        </p:nvSpPr>
        <p:spPr>
          <a:xfrm>
            <a:off x="88900" y="7493000"/>
            <a:ext cx="12814300" cy="2057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1295400">
              <a:buClr>
                <a:srgbClr val="000000"/>
              </a:buClr>
              <a:defRPr sz="3400">
                <a:uFill>
                  <a:solidFill>
                    <a:srgbClr val="000000"/>
                  </a:solidFill>
                </a:uFill>
                <a:latin typeface="+mn-lt"/>
                <a:ea typeface="+mn-ea"/>
                <a:cs typeface="+mn-cs"/>
                <a:sym typeface="Gill Sans"/>
              </a:defRPr>
            </a:pPr>
            <a:r>
              <a:t>This map shows the epicenters of earthquakes in the Aleutian subduction zone and the pink areas show the rupture zones of recent earthquakes. </a:t>
            </a:r>
          </a:p>
          <a:p>
            <a:pPr defTabSz="1295400">
              <a:buClr>
                <a:srgbClr val="000000"/>
              </a:buClr>
              <a:defRPr sz="3400">
                <a:uFill>
                  <a:solidFill>
                    <a:srgbClr val="000000"/>
                  </a:solidFill>
                </a:uFill>
                <a:latin typeface="+mn-lt"/>
                <a:ea typeface="+mn-ea"/>
                <a:cs typeface="+mn-cs"/>
                <a:sym typeface="Gill Sans"/>
              </a:defRPr>
            </a:pPr>
            <a:r>
              <a:t>Can you identify any seismic gaps?</a:t>
            </a:r>
          </a:p>
        </p:txBody>
      </p:sp>
      <p:grpSp>
        <p:nvGrpSpPr>
          <p:cNvPr id="213" name="Group 213"/>
          <p:cNvGrpSpPr/>
          <p:nvPr/>
        </p:nvGrpSpPr>
        <p:grpSpPr>
          <a:xfrm>
            <a:off x="4889500" y="2730500"/>
            <a:ext cx="7327900" cy="3949700"/>
            <a:chOff x="0" y="0"/>
            <a:chExt cx="7327900" cy="3949700"/>
          </a:xfrm>
        </p:grpSpPr>
        <p:sp>
          <p:nvSpPr>
            <p:cNvPr id="206" name="Shape 206"/>
            <p:cNvSpPr/>
            <p:nvPr/>
          </p:nvSpPr>
          <p:spPr>
            <a:xfrm>
              <a:off x="3238500" y="1282700"/>
              <a:ext cx="863600" cy="533400"/>
            </a:xfrm>
            <a:prstGeom prst="ellipse">
              <a:avLst/>
            </a:prstGeom>
            <a:noFill/>
            <a:ln w="50800" cap="flat">
              <a:solidFill>
                <a:srgbClr val="FF2600"/>
              </a:solidFill>
              <a:prstDash val="solid"/>
              <a:miter lim="400000"/>
            </a:ln>
            <a:effectLst>
              <a:outerShdw blurRad="127000" dist="76200" dir="2700000" rotWithShape="0">
                <a:srgbClr val="000000">
                  <a:alpha val="75000"/>
                </a:srgbClr>
              </a:outerShdw>
            </a:effectLst>
          </p:spPr>
          <p:txBody>
            <a:bodyPr wrap="square" lIns="38100" tIns="38100" rIns="38100" bIns="38100" numCol="1" anchor="t">
              <a:noAutofit/>
            </a:bodyPr>
            <a:lstStyle/>
            <a:p>
              <a:pPr defTabSz="1295400">
                <a:buClr>
                  <a:srgbClr val="000000"/>
                </a:buClr>
                <a:defRPr sz="3400">
                  <a:uFill>
                    <a:solidFill>
                      <a:srgbClr val="000000"/>
                    </a:solidFill>
                  </a:uFill>
                  <a:latin typeface="Times"/>
                  <a:ea typeface="Times"/>
                  <a:cs typeface="Times"/>
                  <a:sym typeface="Times"/>
                </a:defRPr>
              </a:pPr>
              <a:endParaRPr/>
            </a:p>
          </p:txBody>
        </p:sp>
        <p:sp>
          <p:nvSpPr>
            <p:cNvPr id="207" name="Shape 207"/>
            <p:cNvSpPr/>
            <p:nvPr/>
          </p:nvSpPr>
          <p:spPr>
            <a:xfrm>
              <a:off x="5537200" y="0"/>
              <a:ext cx="1320800" cy="812800"/>
            </a:xfrm>
            <a:prstGeom prst="ellipse">
              <a:avLst/>
            </a:prstGeom>
            <a:noFill/>
            <a:ln w="50800" cap="flat">
              <a:solidFill>
                <a:srgbClr val="FF2600"/>
              </a:solidFill>
              <a:prstDash val="solid"/>
              <a:miter lim="400000"/>
            </a:ln>
            <a:effectLst>
              <a:outerShdw blurRad="127000" dist="76200" dir="2700000" rotWithShape="0">
                <a:srgbClr val="000000">
                  <a:alpha val="75000"/>
                </a:srgbClr>
              </a:outerShdw>
            </a:effectLst>
          </p:spPr>
          <p:txBody>
            <a:bodyPr wrap="square" lIns="38100" tIns="38100" rIns="38100" bIns="38100" numCol="1" anchor="t">
              <a:noAutofit/>
            </a:bodyPr>
            <a:lstStyle/>
            <a:p>
              <a:pPr defTabSz="1295400">
                <a:buClr>
                  <a:srgbClr val="000000"/>
                </a:buClr>
                <a:defRPr sz="3400">
                  <a:uFill>
                    <a:solidFill>
                      <a:srgbClr val="000000"/>
                    </a:solidFill>
                  </a:uFill>
                  <a:latin typeface="Times"/>
                  <a:ea typeface="Times"/>
                  <a:cs typeface="Times"/>
                  <a:sym typeface="Times"/>
                </a:defRPr>
              </a:pPr>
              <a:endParaRPr/>
            </a:p>
          </p:txBody>
        </p:sp>
        <p:sp>
          <p:nvSpPr>
            <p:cNvPr id="208" name="Shape 208"/>
            <p:cNvSpPr/>
            <p:nvPr/>
          </p:nvSpPr>
          <p:spPr>
            <a:xfrm>
              <a:off x="4216400" y="1168400"/>
              <a:ext cx="457200" cy="355600"/>
            </a:xfrm>
            <a:prstGeom prst="ellipse">
              <a:avLst/>
            </a:prstGeom>
            <a:noFill/>
            <a:ln w="50800" cap="flat">
              <a:solidFill>
                <a:srgbClr val="FF2600"/>
              </a:solidFill>
              <a:prstDash val="solid"/>
              <a:miter lim="400000"/>
            </a:ln>
            <a:effectLst>
              <a:outerShdw blurRad="127000" dist="76200" dir="2700000" rotWithShape="0">
                <a:srgbClr val="000000">
                  <a:alpha val="75000"/>
                </a:srgbClr>
              </a:outerShdw>
            </a:effectLst>
          </p:spPr>
          <p:txBody>
            <a:bodyPr wrap="square" lIns="38100" tIns="38100" rIns="38100" bIns="38100" numCol="1" anchor="t">
              <a:noAutofit/>
            </a:bodyPr>
            <a:lstStyle/>
            <a:p>
              <a:pPr defTabSz="1295400">
                <a:buClr>
                  <a:srgbClr val="000000"/>
                </a:buClr>
                <a:defRPr sz="3400">
                  <a:uFill>
                    <a:solidFill>
                      <a:srgbClr val="000000"/>
                    </a:solidFill>
                  </a:uFill>
                  <a:latin typeface="Times"/>
                  <a:ea typeface="Times"/>
                  <a:cs typeface="Times"/>
                  <a:sym typeface="Times"/>
                </a:defRPr>
              </a:pPr>
              <a:endParaRPr/>
            </a:p>
          </p:txBody>
        </p:sp>
        <p:sp>
          <p:nvSpPr>
            <p:cNvPr id="209" name="Shape 209"/>
            <p:cNvSpPr/>
            <p:nvPr/>
          </p:nvSpPr>
          <p:spPr>
            <a:xfrm>
              <a:off x="0" y="2882900"/>
              <a:ext cx="7327900" cy="1066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defTabSz="1295400">
                <a:buClr>
                  <a:srgbClr val="000000"/>
                </a:buClr>
                <a:defRPr sz="3400">
                  <a:uFill>
                    <a:solidFill>
                      <a:srgbClr val="000000"/>
                    </a:solidFill>
                  </a:uFill>
                  <a:latin typeface="+mn-lt"/>
                  <a:ea typeface="+mn-ea"/>
                  <a:cs typeface="+mn-cs"/>
                  <a:sym typeface="Gill Sans"/>
                </a:defRPr>
              </a:lvl1pPr>
            </a:lstStyle>
            <a:p>
              <a:r>
                <a:t>These seismic gaps may indicate where the next large earthquake may occur.</a:t>
              </a:r>
            </a:p>
          </p:txBody>
        </p:sp>
        <p:sp>
          <p:nvSpPr>
            <p:cNvPr id="210" name="Shape 210"/>
            <p:cNvSpPr/>
            <p:nvPr/>
          </p:nvSpPr>
          <p:spPr>
            <a:xfrm flipH="1">
              <a:off x="3513236" y="1927869"/>
              <a:ext cx="99369" cy="1028701"/>
            </a:xfrm>
            <a:prstGeom prst="line">
              <a:avLst/>
            </a:prstGeom>
            <a:noFill/>
            <a:ln w="38100" cap="flat">
              <a:solidFill>
                <a:srgbClr val="FF2600"/>
              </a:solidFill>
              <a:prstDash val="solid"/>
              <a:miter lim="400000"/>
              <a:headEnd type="stealth" w="med" len="med"/>
            </a:ln>
            <a:effectLst/>
          </p:spPr>
          <p:txBody>
            <a:bodyPr wrap="square" lIns="50800" tIns="50800" rIns="50800" bIns="50800" numCol="1" anchor="ctr">
              <a:noAutofit/>
            </a:bodyPr>
            <a:lstStyle/>
            <a:p>
              <a:endParaRPr/>
            </a:p>
          </p:txBody>
        </p:sp>
        <p:sp>
          <p:nvSpPr>
            <p:cNvPr id="211" name="Shape 211"/>
            <p:cNvSpPr/>
            <p:nvPr/>
          </p:nvSpPr>
          <p:spPr>
            <a:xfrm flipH="1">
              <a:off x="3628826" y="1562100"/>
              <a:ext cx="839342" cy="1398737"/>
            </a:xfrm>
            <a:prstGeom prst="line">
              <a:avLst/>
            </a:prstGeom>
            <a:noFill/>
            <a:ln w="38100" cap="flat">
              <a:solidFill>
                <a:srgbClr val="FF2600"/>
              </a:solidFill>
              <a:prstDash val="solid"/>
              <a:miter lim="400000"/>
              <a:headEnd type="stealth" w="med" len="med"/>
            </a:ln>
            <a:effectLst/>
          </p:spPr>
          <p:txBody>
            <a:bodyPr wrap="square" lIns="50800" tIns="50800" rIns="50800" bIns="50800" numCol="1" anchor="ctr">
              <a:noAutofit/>
            </a:bodyPr>
            <a:lstStyle/>
            <a:p>
              <a:endParaRPr/>
            </a:p>
          </p:txBody>
        </p:sp>
        <p:sp>
          <p:nvSpPr>
            <p:cNvPr id="212" name="Shape 212"/>
            <p:cNvSpPr/>
            <p:nvPr/>
          </p:nvSpPr>
          <p:spPr>
            <a:xfrm flipH="1">
              <a:off x="3796407" y="914400"/>
              <a:ext cx="1992561" cy="2065091"/>
            </a:xfrm>
            <a:prstGeom prst="line">
              <a:avLst/>
            </a:prstGeom>
            <a:noFill/>
            <a:ln w="38100" cap="flat">
              <a:solidFill>
                <a:srgbClr val="FF2600"/>
              </a:solidFill>
              <a:prstDash val="solid"/>
              <a:miter lim="400000"/>
              <a:headEnd type="stealth" w="med" len="med"/>
            </a:ln>
            <a:effectLst/>
          </p:spPr>
          <p:txBody>
            <a:bodyPr wrap="square" lIns="50800" tIns="50800" rIns="50800" bIns="50800" numCol="1" anchor="ctr">
              <a:noAutofit/>
            </a:bodyPr>
            <a:lstStyle/>
            <a:p>
              <a:endParaRP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dissolve">
                                      <p:cBhvr>
                                        <p:cTn id="7"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390px-Cascadia_earthquake_sources.png"/>
          <p:cNvPicPr>
            <a:picLocks noChangeAspect="1"/>
          </p:cNvPicPr>
          <p:nvPr/>
        </p:nvPicPr>
        <p:blipFill>
          <a:blip r:embed="rId2">
            <a:extLst/>
          </a:blip>
          <a:stretch>
            <a:fillRect/>
          </a:stretch>
        </p:blipFill>
        <p:spPr>
          <a:xfrm>
            <a:off x="7035800" y="76200"/>
            <a:ext cx="5803900" cy="5759255"/>
          </a:xfrm>
          <a:prstGeom prst="rect">
            <a:avLst/>
          </a:prstGeom>
          <a:ln w="12700">
            <a:miter lim="400000"/>
          </a:ln>
        </p:spPr>
      </p:pic>
      <p:sp>
        <p:nvSpPr>
          <p:cNvPr id="216" name="Shape 216"/>
          <p:cNvSpPr>
            <a:spLocks noGrp="1"/>
          </p:cNvSpPr>
          <p:nvPr>
            <p:ph type="sldNum" sz="quarter" idx="2"/>
          </p:nvPr>
        </p:nvSpPr>
        <p:spPr>
          <a:xfrm>
            <a:off x="11709400" y="9156700"/>
            <a:ext cx="317500"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217" name="Shape 217"/>
          <p:cNvSpPr/>
          <p:nvPr/>
        </p:nvSpPr>
        <p:spPr>
          <a:xfrm>
            <a:off x="10909300" y="7620000"/>
            <a:ext cx="478533" cy="2540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defTabSz="1295400">
              <a:buClr>
                <a:srgbClr val="000000"/>
              </a:buClr>
              <a:defRPr>
                <a:uFill>
                  <a:solidFill>
                    <a:srgbClr val="000000"/>
                  </a:solidFill>
                </a:uFill>
                <a:latin typeface="Times"/>
                <a:ea typeface="Times"/>
                <a:cs typeface="Times"/>
                <a:sym typeface="Times"/>
              </a:defRPr>
            </a:lvl1pPr>
          </a:lstStyle>
          <a:p>
            <a:r>
              <a:t>USGS</a:t>
            </a:r>
          </a:p>
        </p:txBody>
      </p:sp>
      <p:graphicFrame>
        <p:nvGraphicFramePr>
          <p:cNvPr id="218" name="Table 218"/>
          <p:cNvGraphicFramePr/>
          <p:nvPr>
            <p:extLst>
              <p:ext uri="{D42A27DB-BD31-4B8C-83A1-F6EECF244321}">
                <p14:modId xmlns:p14="http://schemas.microsoft.com/office/powerpoint/2010/main" val="733900921"/>
              </p:ext>
            </p:extLst>
          </p:nvPr>
        </p:nvGraphicFramePr>
        <p:xfrm>
          <a:off x="7645400" y="6210300"/>
          <a:ext cx="4051299" cy="3251200"/>
        </p:xfrm>
        <a:graphic>
          <a:graphicData uri="http://schemas.openxmlformats.org/drawingml/2006/table">
            <a:tbl>
              <a:tblPr firstRow="1" bandRow="1">
                <a:tableStyleId>{4C3C2611-4C71-4FC5-86AE-919BDF0F9419}</a:tableStyleId>
              </a:tblPr>
              <a:tblGrid>
                <a:gridCol w="2749566"/>
                <a:gridCol w="1301733"/>
              </a:tblGrid>
              <a:tr h="406400">
                <a:tc>
                  <a:txBody>
                    <a:bodyPr/>
                    <a:lstStyle/>
                    <a:p>
                      <a:pPr algn="l" defTabSz="647700">
                        <a:tabLst>
                          <a:tab pos="1295400" algn="l"/>
                        </a:tabLst>
                        <a:defRPr b="0">
                          <a:solidFill>
                            <a:srgbClr val="000000"/>
                          </a:solidFill>
                        </a:defRPr>
                      </a:pPr>
                      <a:r>
                        <a:rPr b="1" dirty="0">
                          <a:solidFill>
                            <a:schemeClr val="tx1"/>
                          </a:solidFill>
                          <a:uFill>
                            <a:solidFill>
                              <a:srgbClr val="000000"/>
                            </a:solidFill>
                          </a:uFill>
                          <a:latin typeface="Times"/>
                          <a:ea typeface="Times"/>
                          <a:cs typeface="Times"/>
                          <a:sym typeface="Times"/>
                        </a:rPr>
                        <a:t>Estimated Year</a:t>
                      </a:r>
                    </a:p>
                  </a:txBody>
                  <a:tcPr marL="50800" marR="50800" marT="50800" marB="5080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C6E6E9"/>
                    </a:solidFill>
                  </a:tcPr>
                </a:tc>
                <a:tc>
                  <a:txBody>
                    <a:bodyPr/>
                    <a:lstStyle/>
                    <a:p>
                      <a:pPr algn="l" defTabSz="647700">
                        <a:tabLst>
                          <a:tab pos="1295400" algn="l"/>
                        </a:tabLst>
                        <a:defRPr b="0">
                          <a:solidFill>
                            <a:srgbClr val="000000"/>
                          </a:solidFill>
                        </a:defRPr>
                      </a:pPr>
                      <a:r>
                        <a:rPr b="1" dirty="0">
                          <a:solidFill>
                            <a:schemeClr val="tx1"/>
                          </a:solidFill>
                          <a:uFill>
                            <a:solidFill>
                              <a:srgbClr val="000000"/>
                            </a:solidFill>
                          </a:uFill>
                          <a:latin typeface="Times"/>
                          <a:ea typeface="Times"/>
                          <a:cs typeface="Times"/>
                          <a:sym typeface="Times"/>
                        </a:rPr>
                        <a:t>Interval</a:t>
                      </a:r>
                    </a:p>
                  </a:txBody>
                  <a:tcPr marL="50800" marR="50800" marT="50800" marB="5080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C6E6E9"/>
                    </a:solidFill>
                  </a:tcPr>
                </a:tc>
              </a:tr>
              <a:tr h="406400">
                <a:tc>
                  <a:txBody>
                    <a:bodyPr/>
                    <a:lstStyle/>
                    <a:p>
                      <a:pPr algn="l" defTabSz="647700">
                        <a:tabLst>
                          <a:tab pos="1295400" algn="l"/>
                        </a:tabLst>
                      </a:pPr>
                      <a:r>
                        <a:rPr dirty="0">
                          <a:uFill>
                            <a:solidFill>
                              <a:srgbClr val="000000"/>
                            </a:solidFill>
                          </a:uFill>
                          <a:latin typeface="Times"/>
                          <a:ea typeface="Times"/>
                          <a:cs typeface="Times"/>
                          <a:sym typeface="Times"/>
                        </a:rPr>
                        <a:t>1440-1340 BCE</a:t>
                      </a:r>
                    </a:p>
                  </a:txBody>
                  <a:tcPr marL="50800" marR="50800" marT="50800" marB="5080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F4FAFA"/>
                    </a:solidFill>
                  </a:tcPr>
                </a:tc>
                <a:tc>
                  <a:txBody>
                    <a:bodyPr/>
                    <a:lstStyle/>
                    <a:p>
                      <a:pPr algn="l" defTabSz="647700">
                        <a:tabLst>
                          <a:tab pos="1295400" algn="l"/>
                        </a:tabLst>
                      </a:pPr>
                      <a:r>
                        <a:rPr>
                          <a:uFill>
                            <a:solidFill>
                              <a:srgbClr val="000000"/>
                            </a:solidFill>
                          </a:uFill>
                          <a:latin typeface="Times"/>
                          <a:ea typeface="Times"/>
                          <a:cs typeface="Times"/>
                          <a:sym typeface="Times"/>
                        </a:rPr>
                        <a:t>-</a:t>
                      </a:r>
                    </a:p>
                  </a:txBody>
                  <a:tcPr marL="50800" marR="50800" marT="50800" marB="5080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F4FAFA"/>
                    </a:solidFill>
                  </a:tcPr>
                </a:tc>
              </a:tr>
              <a:tr h="406400">
                <a:tc>
                  <a:txBody>
                    <a:bodyPr/>
                    <a:lstStyle/>
                    <a:p>
                      <a:pPr algn="l" defTabSz="647700">
                        <a:tabLst>
                          <a:tab pos="1295400" algn="l"/>
                        </a:tabLst>
                      </a:pPr>
                      <a:r>
                        <a:rPr>
                          <a:uFill>
                            <a:solidFill>
                              <a:srgbClr val="000000"/>
                            </a:solidFill>
                          </a:uFill>
                          <a:latin typeface="Times"/>
                          <a:ea typeface="Times"/>
                          <a:cs typeface="Times"/>
                          <a:sym typeface="Times"/>
                        </a:rPr>
                        <a:t>980-890 BCE</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AFDFD"/>
                    </a:solidFill>
                  </a:tcPr>
                </a:tc>
                <a:tc>
                  <a:txBody>
                    <a:bodyPr/>
                    <a:lstStyle/>
                    <a:p>
                      <a:pPr algn="l" defTabSz="647700">
                        <a:tabLst>
                          <a:tab pos="1295400" algn="l"/>
                        </a:tabLst>
                      </a:pPr>
                      <a:r>
                        <a:rPr>
                          <a:uFill>
                            <a:solidFill>
                              <a:srgbClr val="000000"/>
                            </a:solidFill>
                          </a:uFill>
                          <a:latin typeface="Times"/>
                          <a:ea typeface="Times"/>
                          <a:cs typeface="Times"/>
                          <a:sym typeface="Times"/>
                        </a:rPr>
                        <a:t>250</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AFDFD"/>
                    </a:solidFill>
                  </a:tcPr>
                </a:tc>
              </a:tr>
              <a:tr h="406400">
                <a:tc>
                  <a:txBody>
                    <a:bodyPr/>
                    <a:lstStyle/>
                    <a:p>
                      <a:pPr algn="l" defTabSz="647700">
                        <a:tabLst>
                          <a:tab pos="1295400" algn="l"/>
                        </a:tabLst>
                      </a:pPr>
                      <a:r>
                        <a:rPr>
                          <a:uFill>
                            <a:solidFill>
                              <a:srgbClr val="000000"/>
                            </a:solidFill>
                          </a:uFill>
                          <a:latin typeface="Times"/>
                          <a:ea typeface="Times"/>
                          <a:cs typeface="Times"/>
                          <a:sym typeface="Times"/>
                        </a:rPr>
                        <a:t>660-440 BCE</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AFA"/>
                    </a:solidFill>
                  </a:tcPr>
                </a:tc>
                <a:tc>
                  <a:txBody>
                    <a:bodyPr/>
                    <a:lstStyle/>
                    <a:p>
                      <a:pPr algn="l" defTabSz="647700">
                        <a:tabLst>
                          <a:tab pos="1295400" algn="l"/>
                        </a:tabLst>
                      </a:pPr>
                      <a:r>
                        <a:rPr>
                          <a:uFill>
                            <a:solidFill>
                              <a:srgbClr val="000000"/>
                            </a:solidFill>
                          </a:uFill>
                          <a:latin typeface="Times"/>
                          <a:ea typeface="Times"/>
                          <a:cs typeface="Times"/>
                          <a:sym typeface="Times"/>
                        </a:rPr>
                        <a:t>400</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AFA"/>
                    </a:solidFill>
                  </a:tcPr>
                </a:tc>
              </a:tr>
              <a:tr h="406400">
                <a:tc>
                  <a:txBody>
                    <a:bodyPr/>
                    <a:lstStyle/>
                    <a:p>
                      <a:pPr algn="l" defTabSz="647700">
                        <a:tabLst>
                          <a:tab pos="1295400" algn="l"/>
                        </a:tabLst>
                      </a:pPr>
                      <a:r>
                        <a:rPr>
                          <a:uFill>
                            <a:solidFill>
                              <a:srgbClr val="000000"/>
                            </a:solidFill>
                          </a:uFill>
                          <a:latin typeface="Times"/>
                          <a:ea typeface="Times"/>
                          <a:cs typeface="Times"/>
                          <a:sym typeface="Times"/>
                        </a:rPr>
                        <a:t>350-420 BCE</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AFDFD"/>
                    </a:solidFill>
                  </a:tcPr>
                </a:tc>
                <a:tc>
                  <a:txBody>
                    <a:bodyPr/>
                    <a:lstStyle/>
                    <a:p>
                      <a:pPr algn="l" defTabSz="647700">
                        <a:tabLst>
                          <a:tab pos="1295400" algn="l"/>
                        </a:tabLst>
                      </a:pPr>
                      <a:r>
                        <a:rPr>
                          <a:uFill>
                            <a:solidFill>
                              <a:srgbClr val="000000"/>
                            </a:solidFill>
                          </a:uFill>
                          <a:latin typeface="Times"/>
                          <a:ea typeface="Times"/>
                          <a:cs typeface="Times"/>
                          <a:sym typeface="Times"/>
                        </a:rPr>
                        <a:t>910</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AFDFD"/>
                    </a:solidFill>
                  </a:tcPr>
                </a:tc>
              </a:tr>
              <a:tr h="406400">
                <a:tc>
                  <a:txBody>
                    <a:bodyPr/>
                    <a:lstStyle/>
                    <a:p>
                      <a:pPr algn="l" defTabSz="647700">
                        <a:tabLst>
                          <a:tab pos="1295400" algn="l"/>
                        </a:tabLst>
                      </a:pPr>
                      <a:r>
                        <a:rPr>
                          <a:uFill>
                            <a:solidFill>
                              <a:srgbClr val="000000"/>
                            </a:solidFill>
                          </a:uFill>
                          <a:latin typeface="Times"/>
                          <a:ea typeface="Times"/>
                          <a:cs typeface="Times"/>
                          <a:sym typeface="Times"/>
                        </a:rPr>
                        <a:t>690-730 BCE</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AFA"/>
                    </a:solidFill>
                  </a:tcPr>
                </a:tc>
                <a:tc>
                  <a:txBody>
                    <a:bodyPr/>
                    <a:lstStyle/>
                    <a:p>
                      <a:pPr algn="l" defTabSz="647700">
                        <a:tabLst>
                          <a:tab pos="1295400" algn="l"/>
                        </a:tabLst>
                      </a:pPr>
                      <a:r>
                        <a:rPr>
                          <a:uFill>
                            <a:solidFill>
                              <a:srgbClr val="000000"/>
                            </a:solidFill>
                          </a:uFill>
                          <a:latin typeface="Times"/>
                          <a:ea typeface="Times"/>
                          <a:cs typeface="Times"/>
                          <a:sym typeface="Times"/>
                        </a:rPr>
                        <a:t>330</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AFA"/>
                    </a:solidFill>
                  </a:tcPr>
                </a:tc>
              </a:tr>
              <a:tr h="406400">
                <a:tc>
                  <a:txBody>
                    <a:bodyPr/>
                    <a:lstStyle/>
                    <a:p>
                      <a:pPr algn="l" defTabSz="647700">
                        <a:tabLst>
                          <a:tab pos="1295400" algn="l"/>
                        </a:tabLst>
                      </a:pPr>
                      <a:r>
                        <a:rPr>
                          <a:uFill>
                            <a:solidFill>
                              <a:srgbClr val="000000"/>
                            </a:solidFill>
                          </a:uFill>
                          <a:latin typeface="Times"/>
                          <a:ea typeface="Times"/>
                          <a:cs typeface="Times"/>
                          <a:sym typeface="Times"/>
                        </a:rPr>
                        <a:t>780-1190 BCE</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AFDFD"/>
                    </a:solidFill>
                  </a:tcPr>
                </a:tc>
                <a:tc>
                  <a:txBody>
                    <a:bodyPr/>
                    <a:lstStyle/>
                    <a:p>
                      <a:pPr algn="l" defTabSz="647700">
                        <a:tabLst>
                          <a:tab pos="1295400" algn="l"/>
                        </a:tabLst>
                      </a:pPr>
                      <a:r>
                        <a:rPr>
                          <a:uFill>
                            <a:solidFill>
                              <a:srgbClr val="000000"/>
                            </a:solidFill>
                          </a:uFill>
                          <a:latin typeface="Times"/>
                          <a:ea typeface="Times"/>
                          <a:cs typeface="Times"/>
                          <a:sym typeface="Times"/>
                        </a:rPr>
                        <a:t>210</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AFDFD"/>
                    </a:solidFill>
                  </a:tcPr>
                </a:tc>
              </a:tr>
              <a:tr h="406400">
                <a:tc>
                  <a:txBody>
                    <a:bodyPr/>
                    <a:lstStyle/>
                    <a:p>
                      <a:pPr algn="l" defTabSz="647700">
                        <a:tabLst>
                          <a:tab pos="1295400" algn="l"/>
                        </a:tabLst>
                      </a:pPr>
                      <a:r>
                        <a:rPr>
                          <a:uFill>
                            <a:solidFill>
                              <a:srgbClr val="000000"/>
                            </a:solidFill>
                          </a:uFill>
                          <a:latin typeface="Times"/>
                          <a:ea typeface="Times"/>
                          <a:cs typeface="Times"/>
                          <a:sym typeface="Times"/>
                        </a:rPr>
                        <a:t>1700 BCE</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AFA"/>
                    </a:solidFill>
                  </a:tcPr>
                </a:tc>
                <a:tc>
                  <a:txBody>
                    <a:bodyPr/>
                    <a:lstStyle/>
                    <a:p>
                      <a:pPr algn="l" defTabSz="647700">
                        <a:tabLst>
                          <a:tab pos="1295400" algn="l"/>
                        </a:tabLst>
                      </a:pPr>
                      <a:r>
                        <a:rPr dirty="0">
                          <a:uFill>
                            <a:solidFill>
                              <a:srgbClr val="000000"/>
                            </a:solidFill>
                          </a:uFill>
                          <a:latin typeface="Times"/>
                          <a:ea typeface="Times"/>
                          <a:cs typeface="Times"/>
                          <a:sym typeface="Times"/>
                        </a:rPr>
                        <a:t>780</a:t>
                      </a:r>
                    </a:p>
                  </a:txBody>
                  <a:tcPr marL="50800" marR="50800" marT="50800" marB="5080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AFA"/>
                    </a:solidFill>
                  </a:tcPr>
                </a:tc>
              </a:tr>
            </a:tbl>
          </a:graphicData>
        </a:graphic>
      </p:graphicFrame>
      <p:sp>
        <p:nvSpPr>
          <p:cNvPr id="219" name="Shape 219"/>
          <p:cNvSpPr/>
          <p:nvPr/>
        </p:nvSpPr>
        <p:spPr>
          <a:xfrm rot="16200000">
            <a:off x="11277600" y="6807200"/>
            <a:ext cx="1295004" cy="2540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defTabSz="1295400">
              <a:buClr>
                <a:srgbClr val="000000"/>
              </a:buClr>
              <a:defRPr>
                <a:uFill>
                  <a:solidFill>
                    <a:srgbClr val="000000"/>
                  </a:solidFill>
                </a:uFill>
                <a:latin typeface="Times"/>
                <a:ea typeface="Times"/>
                <a:cs typeface="Times"/>
                <a:sym typeface="Times"/>
              </a:defRPr>
            </a:lvl1pPr>
          </a:lstStyle>
          <a:p>
            <a:r>
              <a:t>Atwater et al., 2005</a:t>
            </a:r>
          </a:p>
        </p:txBody>
      </p:sp>
      <p:sp>
        <p:nvSpPr>
          <p:cNvPr id="220" name="Shape 220"/>
          <p:cNvSpPr/>
          <p:nvPr/>
        </p:nvSpPr>
        <p:spPr>
          <a:xfrm>
            <a:off x="101600" y="114300"/>
            <a:ext cx="6959600" cy="6502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spcBef>
                <a:spcPts val="700"/>
              </a:spcBef>
              <a:defRPr sz="3600">
                <a:latin typeface="+mn-lt"/>
                <a:ea typeface="+mn-ea"/>
                <a:cs typeface="+mn-cs"/>
                <a:sym typeface="Gill Sans"/>
              </a:defRPr>
            </a:pPr>
            <a:r>
              <a:t>There has not been a great earthquake along the Cascadia subduction zone in over 300 years.  The last great quake occurred in 1700 (estimated M8.7-9.3) </a:t>
            </a:r>
          </a:p>
          <a:p>
            <a:pPr>
              <a:spcBef>
                <a:spcPts val="700"/>
              </a:spcBef>
              <a:defRPr sz="3600">
                <a:latin typeface="+mn-lt"/>
                <a:ea typeface="+mn-ea"/>
                <a:cs typeface="+mn-cs"/>
                <a:sym typeface="Gill Sans"/>
              </a:defRPr>
            </a:pPr>
            <a:r>
              <a:t>The table shows when earthquakes may have occurred on the Cascadia subduction zone in the last 3500 years and suggests a recurrence interval ~300-600 years. </a:t>
            </a:r>
          </a:p>
          <a:p>
            <a:pPr>
              <a:spcBef>
                <a:spcPts val="700"/>
              </a:spcBef>
              <a:defRPr sz="3600">
                <a:latin typeface="+mn-lt"/>
                <a:ea typeface="+mn-ea"/>
                <a:cs typeface="+mn-cs"/>
                <a:sym typeface="Gill Sans"/>
              </a:defRPr>
            </a:pPr>
            <a:r>
              <a:t>The entire Cascadia subduction zone may be thought of as a seismic gap.  </a:t>
            </a:r>
          </a:p>
        </p:txBody>
      </p:sp>
      <p:sp>
        <p:nvSpPr>
          <p:cNvPr id="221" name="Shape 221"/>
          <p:cNvSpPr/>
          <p:nvPr/>
        </p:nvSpPr>
        <p:spPr>
          <a:xfrm>
            <a:off x="12063765" y="628650"/>
            <a:ext cx="474614" cy="279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a:latin typeface="+mn-lt"/>
                <a:ea typeface="+mn-ea"/>
                <a:cs typeface="+mn-cs"/>
                <a:sym typeface="Gill Sans"/>
              </a:defRPr>
            </a:lvl1pPr>
          </a:lstStyle>
          <a:p>
            <a:r>
              <a:t>USGS</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droppedImage.png"/>
          <p:cNvPicPr>
            <a:picLocks noChangeAspect="1"/>
          </p:cNvPicPr>
          <p:nvPr/>
        </p:nvPicPr>
        <p:blipFill>
          <a:blip r:embed="rId2">
            <a:extLst/>
          </a:blip>
          <a:stretch>
            <a:fillRect/>
          </a:stretch>
        </p:blipFill>
        <p:spPr>
          <a:xfrm>
            <a:off x="5357278" y="-2469"/>
            <a:ext cx="7507822" cy="9436101"/>
          </a:xfrm>
          <a:prstGeom prst="rect">
            <a:avLst/>
          </a:prstGeom>
          <a:ln w="12700">
            <a:miter lim="400000"/>
          </a:ln>
          <a:effectLst>
            <a:outerShdw blurRad="127000" dist="76200" dir="2700000" rotWithShape="0">
              <a:srgbClr val="000000">
                <a:alpha val="75000"/>
              </a:srgbClr>
            </a:outerShdw>
          </a:effectLst>
        </p:spPr>
      </p:pic>
      <p:sp>
        <p:nvSpPr>
          <p:cNvPr id="224" name="Shape 224"/>
          <p:cNvSpPr/>
          <p:nvPr/>
        </p:nvSpPr>
        <p:spPr>
          <a:xfrm>
            <a:off x="203200" y="203200"/>
            <a:ext cx="4610100" cy="8610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584200">
              <a:spcBef>
                <a:spcPts val="700"/>
              </a:spcBef>
              <a:defRPr sz="3600">
                <a:latin typeface="+mn-lt"/>
                <a:ea typeface="+mn-ea"/>
                <a:cs typeface="+mn-cs"/>
                <a:sym typeface="Gill Sans"/>
              </a:defRPr>
            </a:pPr>
            <a:r>
              <a:t>Note that the majority of seismic risk in California is associated with the San Andreas fault system.  </a:t>
            </a:r>
          </a:p>
          <a:p>
            <a:pPr defTabSz="584200">
              <a:spcBef>
                <a:spcPts val="700"/>
              </a:spcBef>
              <a:defRPr sz="3600">
                <a:latin typeface="+mn-lt"/>
                <a:ea typeface="+mn-ea"/>
                <a:cs typeface="+mn-cs"/>
                <a:sym typeface="Gill Sans"/>
              </a:defRPr>
            </a:pPr>
            <a:r>
              <a:t>There is additional seismic risk associated with faults in the Sierra Nevada and the Cascadia subduction zone. </a:t>
            </a:r>
          </a:p>
          <a:p>
            <a:pPr defTabSz="584200">
              <a:spcBef>
                <a:spcPts val="700"/>
              </a:spcBef>
              <a:defRPr sz="3600">
                <a:latin typeface="+mn-lt"/>
                <a:ea typeface="+mn-ea"/>
                <a:cs typeface="+mn-cs"/>
                <a:sym typeface="Gill Sans"/>
              </a:defRPr>
            </a:pPr>
            <a:r>
              <a:t>It is expected that losses due to earthquakes will exceed $30 billion in the next 10 years. </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fs2008-3027 copy.png"/>
          <p:cNvPicPr>
            <a:picLocks noChangeAspect="1"/>
          </p:cNvPicPr>
          <p:nvPr/>
        </p:nvPicPr>
        <p:blipFill>
          <a:blip r:embed="rId2">
            <a:extLst/>
          </a:blip>
          <a:stretch>
            <a:fillRect/>
          </a:stretch>
        </p:blipFill>
        <p:spPr>
          <a:xfrm>
            <a:off x="5159679" y="38099"/>
            <a:ext cx="7845121" cy="9660839"/>
          </a:xfrm>
          <a:prstGeom prst="rect">
            <a:avLst/>
          </a:prstGeom>
          <a:ln>
            <a:noFill/>
          </a:ln>
          <a:effectLst>
            <a:softEdge rad="112500"/>
          </a:effectLst>
        </p:spPr>
      </p:pic>
      <p:sp>
        <p:nvSpPr>
          <p:cNvPr id="227" name="Shape 227"/>
          <p:cNvSpPr/>
          <p:nvPr/>
        </p:nvSpPr>
        <p:spPr>
          <a:xfrm>
            <a:off x="114300" y="292100"/>
            <a:ext cx="4965700" cy="4394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584200">
              <a:spcBef>
                <a:spcPts val="700"/>
              </a:spcBef>
              <a:defRPr sz="3600">
                <a:latin typeface="+mn-lt"/>
                <a:ea typeface="+mn-ea"/>
                <a:cs typeface="+mn-cs"/>
                <a:sym typeface="Gill Sans"/>
              </a:defRPr>
            </a:pPr>
            <a:r>
              <a:t>In California, it is not a question about if the “big one” will occur, it is a question about when. </a:t>
            </a:r>
          </a:p>
          <a:p>
            <a:pPr defTabSz="584200">
              <a:spcBef>
                <a:spcPts val="700"/>
              </a:spcBef>
              <a:defRPr sz="3600">
                <a:latin typeface="+mn-lt"/>
                <a:ea typeface="+mn-ea"/>
                <a:cs typeface="+mn-cs"/>
                <a:sym typeface="Gill Sans"/>
              </a:defRPr>
            </a:pPr>
            <a:r>
              <a:t>There is a 99%  chance of an earthquake with ≥M6.7 in the next 30 years.  </a:t>
            </a:r>
          </a:p>
        </p:txBody>
      </p:sp>
      <p:sp>
        <p:nvSpPr>
          <p:cNvPr id="228" name="Shape 228"/>
          <p:cNvSpPr/>
          <p:nvPr/>
        </p:nvSpPr>
        <p:spPr>
          <a:xfrm>
            <a:off x="4685065" y="9390261"/>
            <a:ext cx="576048" cy="28725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ctr" defTabSz="584200">
              <a:defRPr>
                <a:latin typeface="+mn-lt"/>
                <a:ea typeface="+mn-ea"/>
                <a:cs typeface="+mn-cs"/>
                <a:sym typeface="Gill Sans"/>
              </a:defRPr>
            </a:lvl1pPr>
          </a:lstStyle>
          <a:p>
            <a:r>
              <a:t>USGS</a:t>
            </a:r>
          </a:p>
        </p:txBody>
      </p:sp>
    </p:spTree>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105</TotalTime>
  <Words>1829</Words>
  <Application>Microsoft Macintosh PowerPoint</Application>
  <PresentationFormat>Custom</PresentationFormat>
  <Paragraphs>154</Paragraphs>
  <Slides>33</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Gill Sans</vt:lpstr>
      <vt:lpstr>Gill Sans SemiBold</vt:lpstr>
      <vt:lpstr>Helvetica</vt:lpstr>
      <vt:lpstr>Lucida Grande</vt:lpstr>
      <vt:lpstr>Times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Jeffery Seitz</cp:lastModifiedBy>
  <cp:revision>20</cp:revision>
  <dcterms:modified xsi:type="dcterms:W3CDTF">2016-07-14T15:41:41Z</dcterms:modified>
</cp:coreProperties>
</file>